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5496" r:id="rId3"/>
    <p:sldId id="286" r:id="rId4"/>
    <p:sldId id="258" r:id="rId5"/>
    <p:sldId id="289" r:id="rId6"/>
    <p:sldId id="295" r:id="rId7"/>
    <p:sldId id="296" r:id="rId8"/>
    <p:sldId id="298" r:id="rId9"/>
    <p:sldId id="290" r:id="rId10"/>
    <p:sldId id="297" r:id="rId11"/>
    <p:sldId id="299" r:id="rId12"/>
    <p:sldId id="257" r:id="rId13"/>
    <p:sldId id="300" r:id="rId14"/>
    <p:sldId id="301" r:id="rId15"/>
    <p:sldId id="259" r:id="rId16"/>
    <p:sldId id="263" r:id="rId17"/>
    <p:sldId id="264" r:id="rId18"/>
    <p:sldId id="292" r:id="rId19"/>
    <p:sldId id="273" r:id="rId20"/>
    <p:sldId id="266" r:id="rId21"/>
    <p:sldId id="302" r:id="rId22"/>
    <p:sldId id="293" r:id="rId23"/>
    <p:sldId id="274" r:id="rId24"/>
    <p:sldId id="272" r:id="rId25"/>
    <p:sldId id="287" r:id="rId26"/>
    <p:sldId id="278" r:id="rId27"/>
    <p:sldId id="307" r:id="rId28"/>
    <p:sldId id="303" r:id="rId29"/>
    <p:sldId id="5490" r:id="rId30"/>
    <p:sldId id="366" r:id="rId31"/>
    <p:sldId id="5491" r:id="rId32"/>
    <p:sldId id="5492" r:id="rId33"/>
    <p:sldId id="5493" r:id="rId34"/>
    <p:sldId id="5494" r:id="rId35"/>
    <p:sldId id="5495" r:id="rId36"/>
    <p:sldId id="305" r:id="rId37"/>
    <p:sldId id="28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7" autoAdjust="0"/>
    <p:restoredTop sz="91449" autoAdjust="0"/>
  </p:normalViewPr>
  <p:slideViewPr>
    <p:cSldViewPr snapToGrid="0">
      <p:cViewPr varScale="1">
        <p:scale>
          <a:sx n="51" d="100"/>
          <a:sy n="51" d="100"/>
        </p:scale>
        <p:origin x="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77777-6743-4AB8-83C7-3F70116983E9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99151-A83D-4F68-92DA-EA967280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4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04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精确、光滑的</a:t>
            </a:r>
            <a:r>
              <a:rPr lang="en-US" altLang="zh-CN" dirty="0"/>
              <a:t>retinotopy</a:t>
            </a:r>
            <a:r>
              <a:rPr lang="zh-CN" altLang="en-US" dirty="0"/>
              <a:t>需要不同类型的功能图保持对齐来实现特征检测全覆盖！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55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8696-3354-40CC-BBB9-8223842CBE2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4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8696-3354-40CC-BBB9-8223842CBE2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8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43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3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7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6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2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71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9151-A83D-4F68-92DA-EA9672804B6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119DB-321B-FB91-7041-1E8A7A63C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24892B-CBBD-5FC2-3F41-6E38C0F31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AB01D-F459-10AE-ECDF-A7AD5E39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748EB-DCFB-57A1-C156-580354A2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BB973-5398-9A7A-FBCE-C4B8427D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0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7E952-FFF9-0633-4633-A815AA37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0327C8-2347-962F-5FFC-1B95ECE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F30C0-7244-2E1F-DB3E-E4C553FE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6CCA9-A155-0ECB-7DFB-967D19C2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F902E-5E18-5B45-863E-BF1A9106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65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1DF5D8-2678-1C23-C354-C08CC9719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9B3E5-FF17-1A36-7730-044AD7A10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E4979-54C4-62A0-CF7D-02B9EE0B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481DC-1180-2EE2-887D-327DE6A3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74E5C7-ACBC-63DA-46BA-0AAEB1E1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6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1C633-4604-4D67-D959-21A60F4E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18BA-B827-B68C-E729-531194C07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0B836-A1F9-F366-5414-FD25BD12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A9C297-28E0-F6FC-0BBF-DC01C6C1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E27A7-C317-EA3E-18D4-F462BDA1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26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BACE1-BA17-0B03-BDCD-BD8B9FBE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C4D1C5-A414-2FD5-30D3-D48FFDCA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91107-02B0-166C-9C84-02231A65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CD132A-3829-2237-D8D9-26E8CC44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D4E6A-4F86-9820-B1E4-B5A9CBFB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17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D9A47-50E2-6C17-0AC9-D38AB525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63BBF-996D-C881-1F05-90D55343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4DE91E-26F5-049C-9DD6-73A9821C2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F5C3EA-7B7C-4EFA-277E-CF3B5FF9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250A23-9261-6E27-932A-25B3109A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79CCC5-AD79-2B36-EFEA-AB7B3F73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6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E38E4-A963-E3F8-276F-D1C1B224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CDEB55-D3CE-D5C3-3990-46AA64E2F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17964-3F68-23FD-FB44-9F7F23F54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E0FF84-F2F9-7652-0513-FCB5D1DA1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2F3108-6940-1AE9-3E46-AC199D76A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538C6B-DB4F-032C-9942-80E2B1E2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CEEF9B-EAEF-D54F-DC64-4F3D018A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5698B0-E5F5-B352-1322-B9689A0D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0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39957-82E9-947A-8977-840D3204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89F212-357C-5E73-16B2-BD08591E6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042AAE-59DF-A9CE-21AA-434AB0EE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7C0C72-9939-9B58-6A90-1EA98591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1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A0A2A-8AC7-346E-C766-DA6529CF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2D2949-D1F7-E2CD-64D7-F1B37AB8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0B0C2-4924-F3BC-0A7E-0FD34AA5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33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CEAB1-52E6-731C-3446-B6BCD3D9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BE69D-6185-BDB1-4C89-E00DEA4D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A40446-A03A-B9F9-7A1E-E30B7A4AC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F7E62-D794-E65D-602A-9C69CC57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5D728-2AE9-6513-D403-6957A2DC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C10585-A013-34C1-F4DF-4A3C3BCD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51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59641-2FD4-64AF-76C3-BB14973A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6787A9-F750-7738-7DD5-C0A55ABEF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3DA0F4-8604-875D-DB15-4E3383A9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1ABB42-1167-D125-917F-BE601024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B280A1-75BA-7B97-DFDF-5569E169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B5862E-401B-CA77-8517-C0CFB1B8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4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944617-1BC3-0E5D-5669-20E848D2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5AD36D-FF86-B2F2-A6B0-98D213424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751B78-A6F7-A460-9B5F-DED3DB2BE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4E21-F015-499D-BD33-304D1422C3A2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6FE93-524B-F6A9-A15E-3C89C7B54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38302-ACE9-5EF4-0F68-F5520FF9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5CA97-A2C8-46A3-9A4F-0C539B05E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7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ambridge.org/core/journals/visual-neuroscience" TargetMode="Externa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B5749-5E57-CD41-67E3-8A595CC57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灵长类猕猴早期视觉通路的</a:t>
            </a:r>
            <a:r>
              <a:rPr lang="en-US" altLang="zh-CN" dirty="0"/>
              <a:t>retinotopy</a:t>
            </a:r>
            <a:r>
              <a:rPr lang="zh-CN" altLang="en-US" dirty="0"/>
              <a:t>调研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95CC63-2ECB-5DC3-7B88-0F33B2A34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9538"/>
            <a:ext cx="9144000" cy="1655762"/>
          </a:xfrm>
        </p:spPr>
        <p:txBody>
          <a:bodyPr/>
          <a:lstStyle/>
          <a:p>
            <a:r>
              <a:rPr lang="en-US" altLang="zh-CN" dirty="0"/>
              <a:t>0725</a:t>
            </a:r>
          </a:p>
          <a:p>
            <a:r>
              <a:rPr lang="zh-CN" altLang="en-US" dirty="0"/>
              <a:t>陈雯婕</a:t>
            </a:r>
          </a:p>
        </p:txBody>
      </p:sp>
    </p:spTree>
    <p:extLst>
      <p:ext uri="{BB962C8B-B14F-4D97-AF65-F5344CB8AC3E}">
        <p14:creationId xmlns:p14="http://schemas.microsoft.com/office/powerpoint/2010/main" val="299121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C5162F8-4C59-1511-8A0F-E230CD967713}"/>
              </a:ext>
            </a:extLst>
          </p:cNvPr>
          <p:cNvSpPr txBox="1"/>
          <p:nvPr/>
        </p:nvSpPr>
        <p:spPr>
          <a:xfrm>
            <a:off x="8621231" y="3237028"/>
            <a:ext cx="2811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Verdana" panose="020B0604030504040204" pitchFamily="34" charset="0"/>
              </a:rPr>
              <a:t>左眼可感知的左</a:t>
            </a:r>
            <a:r>
              <a:rPr lang="zh-CN" altLang="en-US" b="1" i="0" dirty="0">
                <a:effectLst/>
                <a:latin typeface="Verdana" panose="020B0604030504040204" pitchFamily="34" charset="0"/>
              </a:rPr>
              <a:t>视场旁周的范围比</a:t>
            </a:r>
            <a:r>
              <a:rPr lang="zh-CN" altLang="en-US" b="1" dirty="0">
                <a:latin typeface="Verdana" panose="020B0604030504040204" pitchFamily="34" charset="0"/>
              </a:rPr>
              <a:t>右</a:t>
            </a:r>
            <a:r>
              <a:rPr lang="zh-CN" altLang="en-US" b="1" i="0" dirty="0">
                <a:effectLst/>
                <a:latin typeface="Verdana" panose="020B0604030504040204" pitchFamily="34" charset="0"/>
              </a:rPr>
              <a:t>眼的更大</a:t>
            </a:r>
            <a:endParaRPr lang="en-US" altLang="zh-CN" b="1" i="0" dirty="0">
              <a:effectLst/>
              <a:latin typeface="Verdana" panose="020B060403050404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Monocular crescent: 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左视场中仅能被单眼</a:t>
            </a:r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左眼</a:t>
            </a:r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感受到的部分</a:t>
            </a:r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732E10-F8C0-0F54-0C8D-0868BFB2934B}"/>
              </a:ext>
            </a:extLst>
          </p:cNvPr>
          <p:cNvSpPr txBox="1"/>
          <p:nvPr/>
        </p:nvSpPr>
        <p:spPr>
          <a:xfrm>
            <a:off x="2539133" y="4385507"/>
            <a:ext cx="1334367" cy="114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404E2B-43DE-0AA7-0475-3D83E0CC8DCC}"/>
              </a:ext>
            </a:extLst>
          </p:cNvPr>
          <p:cNvSpPr txBox="1"/>
          <p:nvPr/>
        </p:nvSpPr>
        <p:spPr>
          <a:xfrm>
            <a:off x="4872787" y="5527475"/>
            <a:ext cx="1478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右侧</a:t>
            </a:r>
            <a:r>
              <a:rPr lang="en-US" altLang="zh-CN" sz="2400" b="1" dirty="0">
                <a:solidFill>
                  <a:srgbClr val="FF0000"/>
                </a:solidFill>
              </a:rPr>
              <a:t>LGN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8818F34-F132-F20C-32B9-7D4F09F2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42" y="2792919"/>
            <a:ext cx="933498" cy="958899"/>
          </a:xfrm>
          <a:prstGeom prst="rect">
            <a:avLst/>
          </a:prstGeom>
        </p:spPr>
      </p:pic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239DDD68-6500-6D7F-EDB2-6CBA1BAAB376}"/>
              </a:ext>
            </a:extLst>
          </p:cNvPr>
          <p:cNvSpPr/>
          <p:nvPr/>
        </p:nvSpPr>
        <p:spPr>
          <a:xfrm>
            <a:off x="3450008" y="2774302"/>
            <a:ext cx="933498" cy="1270659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鼻子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B934A7-32B4-4180-F836-13D0D8A4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26" y="2807527"/>
            <a:ext cx="933498" cy="9588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C046B88-AE91-F6CF-0515-FB51535D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30" y="634864"/>
            <a:ext cx="2211255" cy="229058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F0D049-8C89-8E76-7A40-DD6E5F0DA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14" y="634864"/>
            <a:ext cx="2197523" cy="214780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BDC19A7-402E-BE93-BF37-77E1D4AA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405" y="634864"/>
            <a:ext cx="2197523" cy="219752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4B20E49-467B-B7FD-FCB0-B58FA83A2440}"/>
              </a:ext>
            </a:extLst>
          </p:cNvPr>
          <p:cNvSpPr txBox="1"/>
          <p:nvPr/>
        </p:nvSpPr>
        <p:spPr>
          <a:xfrm>
            <a:off x="3386508" y="139597"/>
            <a:ext cx="6305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左视场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3" name="对话气泡: 矩形 32">
            <a:extLst>
              <a:ext uri="{FF2B5EF4-FFF2-40B4-BE49-F238E27FC236}">
                <a16:creationId xmlns:a16="http://schemas.microsoft.com/office/drawing/2014/main" id="{BC2962ED-1C59-3D39-A97D-6416BC0D8735}"/>
              </a:ext>
            </a:extLst>
          </p:cNvPr>
          <p:cNvSpPr/>
          <p:nvPr/>
        </p:nvSpPr>
        <p:spPr>
          <a:xfrm>
            <a:off x="4967255" y="3942062"/>
            <a:ext cx="2105304" cy="923331"/>
          </a:xfrm>
          <a:prstGeom prst="wedgeRectCallout">
            <a:avLst>
              <a:gd name="adj1" fmla="val -18471"/>
              <a:gd name="adj2" fmla="val 1298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同侧眼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</a:rPr>
              <a:t>(IPSI)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传来的是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</a:rPr>
              <a:t>nasal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视场；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5821FF9B-3297-FD7F-8A87-C8FB342F7EDB}"/>
              </a:ext>
            </a:extLst>
          </p:cNvPr>
          <p:cNvSpPr/>
          <p:nvPr/>
        </p:nvSpPr>
        <p:spPr>
          <a:xfrm>
            <a:off x="1191733" y="3943355"/>
            <a:ext cx="2105304" cy="923331"/>
          </a:xfrm>
          <a:prstGeom prst="wedgeRectCallout">
            <a:avLst>
              <a:gd name="adj1" fmla="val 151039"/>
              <a:gd name="adj2" fmla="val 129897"/>
            </a:avLst>
          </a:prstGeom>
          <a:solidFill>
            <a:srgbClr val="E0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对侧眼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(CONTRA)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传来的是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temporal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视场</a:t>
            </a:r>
            <a:endParaRPr lang="en-US" altLang="zh-CN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C472DE5-A4A1-32E6-D2CC-8219F996F917}"/>
              </a:ext>
            </a:extLst>
          </p:cNvPr>
          <p:cNvCxnSpPr>
            <a:cxnSpLocks/>
          </p:cNvCxnSpPr>
          <p:nvPr/>
        </p:nvCxnSpPr>
        <p:spPr>
          <a:xfrm>
            <a:off x="7747000" y="475989"/>
            <a:ext cx="0" cy="4465140"/>
          </a:xfrm>
          <a:prstGeom prst="line">
            <a:avLst/>
          </a:prstGeom>
          <a:ln w="476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EC17001-5255-A799-F6D8-AF3E9F2F09F3}"/>
              </a:ext>
            </a:extLst>
          </p:cNvPr>
          <p:cNvSpPr txBox="1"/>
          <p:nvPr/>
        </p:nvSpPr>
        <p:spPr>
          <a:xfrm>
            <a:off x="627421" y="3389715"/>
            <a:ext cx="6305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左眼</a:t>
            </a:r>
            <a:endParaRPr lang="en-US" altLang="zh-CN" sz="2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E14A93-8759-1585-DD41-3FAFBBDB1E99}"/>
              </a:ext>
            </a:extLst>
          </p:cNvPr>
          <p:cNvSpPr txBox="1"/>
          <p:nvPr/>
        </p:nvSpPr>
        <p:spPr>
          <a:xfrm>
            <a:off x="6090721" y="3403293"/>
            <a:ext cx="86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右眼</a:t>
            </a:r>
            <a:endParaRPr lang="en-US" altLang="zh-CN" sz="24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8BC6183-4A24-BF09-CF30-41C52B794646}"/>
              </a:ext>
            </a:extLst>
          </p:cNvPr>
          <p:cNvSpPr txBox="1"/>
          <p:nvPr/>
        </p:nvSpPr>
        <p:spPr>
          <a:xfrm>
            <a:off x="3780196" y="4171688"/>
            <a:ext cx="6770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＞</a:t>
            </a:r>
            <a:endParaRPr lang="en-US" altLang="zh-CN" sz="4400" b="1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242351B-B065-AE69-6018-A0B29FDFA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544" y="5127706"/>
            <a:ext cx="2496504" cy="14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8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6F616E-3A27-421C-2966-0F13E4DA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30" y="1337862"/>
            <a:ext cx="3300770" cy="34191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9CE7CF-27D5-F45F-54A8-396EDEE0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1657604"/>
            <a:ext cx="5261842" cy="309944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E6C0D1AB-790B-949E-1232-A2788411D0B3}"/>
              </a:ext>
            </a:extLst>
          </p:cNvPr>
          <p:cNvSpPr/>
          <p:nvPr/>
        </p:nvSpPr>
        <p:spPr>
          <a:xfrm>
            <a:off x="4666164" y="2780753"/>
            <a:ext cx="1219202" cy="736600"/>
          </a:xfrm>
          <a:prstGeom prst="rightArrow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D67147-89C5-2C03-FF6D-666BED9ECF71}"/>
              </a:ext>
            </a:extLst>
          </p:cNvPr>
          <p:cNvSpPr txBox="1"/>
          <p:nvPr/>
        </p:nvSpPr>
        <p:spPr>
          <a:xfrm>
            <a:off x="2485286" y="492891"/>
            <a:ext cx="7001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Q: </a:t>
            </a:r>
            <a:r>
              <a:rPr lang="zh-CN" altLang="en-US" sz="2800" b="1" dirty="0"/>
              <a:t>左视场如何投射到右侧</a:t>
            </a:r>
            <a:r>
              <a:rPr lang="en-US" altLang="zh-CN" sz="2800" b="1" dirty="0"/>
              <a:t>LGN</a:t>
            </a:r>
            <a:r>
              <a:rPr lang="zh-CN" altLang="en-US" sz="2800" b="1" dirty="0"/>
              <a:t>上的？？？</a:t>
            </a:r>
            <a:endParaRPr lang="en-US" altLang="zh-CN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539B72-BC19-5568-5B84-3D8563B44726}"/>
              </a:ext>
            </a:extLst>
          </p:cNvPr>
          <p:cNvSpPr txBox="1"/>
          <p:nvPr/>
        </p:nvSpPr>
        <p:spPr>
          <a:xfrm>
            <a:off x="481383" y="3179950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Periphery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DAE18-B7E0-3F79-B694-855591FF18E8}"/>
              </a:ext>
            </a:extLst>
          </p:cNvPr>
          <p:cNvSpPr txBox="1"/>
          <p:nvPr/>
        </p:nvSpPr>
        <p:spPr>
          <a:xfrm>
            <a:off x="2853855" y="3059668"/>
            <a:ext cx="10831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fovea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93773D-959C-4968-32CD-D2BADC0A52CC}"/>
              </a:ext>
            </a:extLst>
          </p:cNvPr>
          <p:cNvSpPr txBox="1"/>
          <p:nvPr/>
        </p:nvSpPr>
        <p:spPr>
          <a:xfrm>
            <a:off x="2813716" y="5104639"/>
            <a:ext cx="424742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Fovea-&gt;dorsal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Periphery -&gt; ventral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F93EDB-EC16-A03B-62B9-FCA60B91A3E8}"/>
              </a:ext>
            </a:extLst>
          </p:cNvPr>
          <p:cNvSpPr txBox="1"/>
          <p:nvPr/>
        </p:nvSpPr>
        <p:spPr>
          <a:xfrm>
            <a:off x="10718800" y="1438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dorsal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E83960-876A-7977-B397-1A278ABEB397}"/>
              </a:ext>
            </a:extLst>
          </p:cNvPr>
          <p:cNvSpPr txBox="1"/>
          <p:nvPr/>
        </p:nvSpPr>
        <p:spPr>
          <a:xfrm>
            <a:off x="10807700" y="4468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ventral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77F32D07-3875-E008-3875-DA7A2DD815E6}"/>
              </a:ext>
            </a:extLst>
          </p:cNvPr>
          <p:cNvSpPr/>
          <p:nvPr/>
        </p:nvSpPr>
        <p:spPr>
          <a:xfrm>
            <a:off x="10964106" y="2173800"/>
            <a:ext cx="457200" cy="18415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46F203-0CED-9EF5-5289-7D6745728BC9}"/>
              </a:ext>
            </a:extLst>
          </p:cNvPr>
          <p:cNvSpPr txBox="1"/>
          <p:nvPr/>
        </p:nvSpPr>
        <p:spPr>
          <a:xfrm>
            <a:off x="2781915" y="1800902"/>
            <a:ext cx="10831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superior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720F56-6546-9FFA-67B3-280AEA4FC99E}"/>
              </a:ext>
            </a:extLst>
          </p:cNvPr>
          <p:cNvSpPr txBox="1"/>
          <p:nvPr/>
        </p:nvSpPr>
        <p:spPr>
          <a:xfrm>
            <a:off x="2853855" y="4012322"/>
            <a:ext cx="10831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inferior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3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A3745C-978D-A706-C8DC-00980A74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1"/>
          <a:stretch/>
        </p:blipFill>
        <p:spPr>
          <a:xfrm>
            <a:off x="3535108" y="226294"/>
            <a:ext cx="7451558" cy="58062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BA6218-3AC3-4B0B-7FF3-A553636E768A}"/>
              </a:ext>
            </a:extLst>
          </p:cNvPr>
          <p:cNvSpPr txBox="1"/>
          <p:nvPr/>
        </p:nvSpPr>
        <p:spPr>
          <a:xfrm>
            <a:off x="7443798" y="3629025"/>
            <a:ext cx="108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anterior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D8BD0F-64AB-9645-7FB5-341D63396F07}"/>
              </a:ext>
            </a:extLst>
          </p:cNvPr>
          <p:cNvSpPr txBox="1"/>
          <p:nvPr/>
        </p:nvSpPr>
        <p:spPr>
          <a:xfrm>
            <a:off x="9391750" y="2646831"/>
            <a:ext cx="108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anterior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75DA52-B2F9-C39E-F59E-D403958C2E23}"/>
              </a:ext>
            </a:extLst>
          </p:cNvPr>
          <p:cNvSpPr txBox="1"/>
          <p:nvPr/>
        </p:nvSpPr>
        <p:spPr>
          <a:xfrm>
            <a:off x="10959415" y="1032329"/>
            <a:ext cx="114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刚开始只有</a:t>
            </a:r>
            <a:r>
              <a:rPr lang="en-US" altLang="zh-CN" sz="1600" dirty="0">
                <a:solidFill>
                  <a:srgbClr val="FF0000"/>
                </a:solidFill>
              </a:rPr>
              <a:t>654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3D9F2E-1064-D98C-FE6F-BBFE861C07CE}"/>
              </a:ext>
            </a:extLst>
          </p:cNvPr>
          <p:cNvSpPr txBox="1"/>
          <p:nvPr/>
        </p:nvSpPr>
        <p:spPr>
          <a:xfrm>
            <a:off x="10934092" y="4306133"/>
            <a:ext cx="136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P4,5</a:t>
            </a:r>
            <a:r>
              <a:rPr lang="zh-CN" altLang="en-US" sz="1400" dirty="0">
                <a:solidFill>
                  <a:srgbClr val="FF0000"/>
                </a:solidFill>
              </a:rPr>
              <a:t>层不见了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37BE52-7E48-5FA8-89F1-70DF325B8BED}"/>
              </a:ext>
            </a:extLst>
          </p:cNvPr>
          <p:cNvSpPr txBox="1"/>
          <p:nvPr/>
        </p:nvSpPr>
        <p:spPr>
          <a:xfrm>
            <a:off x="10909898" y="5254712"/>
            <a:ext cx="125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只有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7A2146-BFEB-D44E-C8A9-3D409CD30217}"/>
              </a:ext>
            </a:extLst>
          </p:cNvPr>
          <p:cNvSpPr/>
          <p:nvPr/>
        </p:nvSpPr>
        <p:spPr>
          <a:xfrm>
            <a:off x="8957697" y="1873405"/>
            <a:ext cx="2119670" cy="1924927"/>
          </a:xfrm>
          <a:prstGeom prst="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602A9-1707-265E-6AF3-831EEF0790D5}"/>
              </a:ext>
            </a:extLst>
          </p:cNvPr>
          <p:cNvSpPr txBox="1"/>
          <p:nvPr/>
        </p:nvSpPr>
        <p:spPr>
          <a:xfrm>
            <a:off x="4386105" y="1363187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Fovea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5BC65F-3BF6-E839-DE41-69AE65CCA4B0}"/>
              </a:ext>
            </a:extLst>
          </p:cNvPr>
          <p:cNvSpPr txBox="1"/>
          <p:nvPr/>
        </p:nvSpPr>
        <p:spPr>
          <a:xfrm>
            <a:off x="4287909" y="3494753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Periphery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86A0B0-A1E3-7D7E-2B11-C0D3D941D7CA}"/>
              </a:ext>
            </a:extLst>
          </p:cNvPr>
          <p:cNvSpPr txBox="1"/>
          <p:nvPr/>
        </p:nvSpPr>
        <p:spPr>
          <a:xfrm>
            <a:off x="11093111" y="2707189"/>
            <a:ext cx="114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具有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完整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15CC900-3CA8-E89B-8B76-7A4F4FD1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4" y="1102502"/>
            <a:ext cx="2818267" cy="222964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64C245-8E5B-F9BE-4C89-C39D5AA8643B}"/>
              </a:ext>
            </a:extLst>
          </p:cNvPr>
          <p:cNvSpPr txBox="1"/>
          <p:nvPr/>
        </p:nvSpPr>
        <p:spPr>
          <a:xfrm>
            <a:off x="304483" y="3898410"/>
            <a:ext cx="29369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想象</a:t>
            </a:r>
            <a:r>
              <a:rPr lang="en-US" altLang="zh-CN" dirty="0"/>
              <a:t>LGN</a:t>
            </a:r>
            <a:r>
              <a:rPr lang="zh-CN" altLang="en-US" dirty="0"/>
              <a:t>是一个“千层卷饼“，</a:t>
            </a:r>
            <a:endParaRPr lang="en-US" altLang="zh-CN" dirty="0"/>
          </a:p>
          <a:p>
            <a:r>
              <a:rPr lang="en-US" altLang="zh-CN" dirty="0"/>
              <a:t>LGN</a:t>
            </a:r>
            <a:r>
              <a:rPr lang="zh-CN" altLang="en-US" dirty="0"/>
              <a:t>的最外层是第</a:t>
            </a:r>
            <a:r>
              <a:rPr lang="en-US" altLang="zh-CN" dirty="0"/>
              <a:t>6</a:t>
            </a:r>
            <a:r>
              <a:rPr lang="zh-CN" altLang="en-US" dirty="0"/>
              <a:t>层，表面积最大</a:t>
            </a:r>
            <a:endParaRPr lang="en-US" altLang="zh-CN" dirty="0"/>
          </a:p>
          <a:p>
            <a:r>
              <a:rPr lang="en-US" altLang="zh-CN" dirty="0"/>
              <a:t>LGN</a:t>
            </a:r>
            <a:r>
              <a:rPr lang="zh-CN" altLang="en-US" dirty="0"/>
              <a:t>的最里层是第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zh-CN" altLang="en-US" b="1" dirty="0">
                <a:solidFill>
                  <a:srgbClr val="FF0000"/>
                </a:solidFill>
              </a:rPr>
              <a:t>从</a:t>
            </a:r>
            <a:r>
              <a:rPr lang="en-US" altLang="zh-CN" b="1" dirty="0">
                <a:solidFill>
                  <a:srgbClr val="FF0000"/>
                </a:solidFill>
              </a:rPr>
              <a:t>dorsal-&gt;ventral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并非一直具有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71C55FE-C9CA-05F3-2F58-EE4A55527FE0}"/>
              </a:ext>
            </a:extLst>
          </p:cNvPr>
          <p:cNvSpPr/>
          <p:nvPr/>
        </p:nvSpPr>
        <p:spPr>
          <a:xfrm>
            <a:off x="5745091" y="1732519"/>
            <a:ext cx="420085" cy="2813620"/>
          </a:xfrm>
          <a:prstGeom prst="downArrow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398207-8C43-20AC-4C17-2339223A9CDA}"/>
              </a:ext>
            </a:extLst>
          </p:cNvPr>
          <p:cNvSpPr txBox="1"/>
          <p:nvPr/>
        </p:nvSpPr>
        <p:spPr>
          <a:xfrm>
            <a:off x="1395174" y="1299316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A1C4EE5-88A2-CFCF-3289-CF1802927666}"/>
              </a:ext>
            </a:extLst>
          </p:cNvPr>
          <p:cNvSpPr txBox="1"/>
          <p:nvPr/>
        </p:nvSpPr>
        <p:spPr>
          <a:xfrm>
            <a:off x="1395174" y="1682475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C998DA-4452-AD73-E6CD-9C79F871622E}"/>
              </a:ext>
            </a:extLst>
          </p:cNvPr>
          <p:cNvSpPr txBox="1"/>
          <p:nvPr/>
        </p:nvSpPr>
        <p:spPr>
          <a:xfrm>
            <a:off x="1517710" y="2065634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BD7EE6-8E4F-BABF-1CD4-D6EF650ECC1F}"/>
              </a:ext>
            </a:extLst>
          </p:cNvPr>
          <p:cNvSpPr txBox="1"/>
          <p:nvPr/>
        </p:nvSpPr>
        <p:spPr>
          <a:xfrm>
            <a:off x="1533901" y="2331179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BAC49C-A628-6D3A-92D8-9E01837109DD}"/>
              </a:ext>
            </a:extLst>
          </p:cNvPr>
          <p:cNvSpPr/>
          <p:nvPr/>
        </p:nvSpPr>
        <p:spPr>
          <a:xfrm>
            <a:off x="6362700" y="226294"/>
            <a:ext cx="5739672" cy="6098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A3745C-978D-A706-C8DC-00980A74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1"/>
          <a:stretch/>
        </p:blipFill>
        <p:spPr>
          <a:xfrm>
            <a:off x="3535108" y="226294"/>
            <a:ext cx="7451558" cy="58062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BA6218-3AC3-4B0B-7FF3-A553636E768A}"/>
              </a:ext>
            </a:extLst>
          </p:cNvPr>
          <p:cNvSpPr txBox="1"/>
          <p:nvPr/>
        </p:nvSpPr>
        <p:spPr>
          <a:xfrm>
            <a:off x="7443798" y="3629025"/>
            <a:ext cx="108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anterior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D8BD0F-64AB-9645-7FB5-341D63396F07}"/>
              </a:ext>
            </a:extLst>
          </p:cNvPr>
          <p:cNvSpPr txBox="1"/>
          <p:nvPr/>
        </p:nvSpPr>
        <p:spPr>
          <a:xfrm>
            <a:off x="9391750" y="2646831"/>
            <a:ext cx="108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anterior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75DA52-B2F9-C39E-F59E-D403958C2E23}"/>
              </a:ext>
            </a:extLst>
          </p:cNvPr>
          <p:cNvSpPr txBox="1"/>
          <p:nvPr/>
        </p:nvSpPr>
        <p:spPr>
          <a:xfrm>
            <a:off x="10959415" y="1032329"/>
            <a:ext cx="114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刚开始只有</a:t>
            </a:r>
            <a:r>
              <a:rPr lang="en-US" altLang="zh-CN" sz="1600" dirty="0">
                <a:solidFill>
                  <a:srgbClr val="FF0000"/>
                </a:solidFill>
              </a:rPr>
              <a:t>654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3D9F2E-1064-D98C-FE6F-BBFE861C07CE}"/>
              </a:ext>
            </a:extLst>
          </p:cNvPr>
          <p:cNvSpPr txBox="1"/>
          <p:nvPr/>
        </p:nvSpPr>
        <p:spPr>
          <a:xfrm>
            <a:off x="10934092" y="4306133"/>
            <a:ext cx="136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P4,5</a:t>
            </a:r>
            <a:r>
              <a:rPr lang="zh-CN" altLang="en-US" sz="1400" dirty="0">
                <a:solidFill>
                  <a:srgbClr val="FF0000"/>
                </a:solidFill>
              </a:rPr>
              <a:t>层不见了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37BE52-7E48-5FA8-89F1-70DF325B8BED}"/>
              </a:ext>
            </a:extLst>
          </p:cNvPr>
          <p:cNvSpPr txBox="1"/>
          <p:nvPr/>
        </p:nvSpPr>
        <p:spPr>
          <a:xfrm>
            <a:off x="10909898" y="5254712"/>
            <a:ext cx="125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只有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7A2146-BFEB-D44E-C8A9-3D409CD30217}"/>
              </a:ext>
            </a:extLst>
          </p:cNvPr>
          <p:cNvSpPr/>
          <p:nvPr/>
        </p:nvSpPr>
        <p:spPr>
          <a:xfrm>
            <a:off x="8957697" y="1873405"/>
            <a:ext cx="2119670" cy="1924927"/>
          </a:xfrm>
          <a:prstGeom prst="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A602A9-1707-265E-6AF3-831EEF0790D5}"/>
              </a:ext>
            </a:extLst>
          </p:cNvPr>
          <p:cNvSpPr txBox="1"/>
          <p:nvPr/>
        </p:nvSpPr>
        <p:spPr>
          <a:xfrm>
            <a:off x="4386105" y="1363187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Fovea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5BC65F-3BF6-E839-DE41-69AE65CCA4B0}"/>
              </a:ext>
            </a:extLst>
          </p:cNvPr>
          <p:cNvSpPr txBox="1"/>
          <p:nvPr/>
        </p:nvSpPr>
        <p:spPr>
          <a:xfrm>
            <a:off x="4287909" y="3494753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Periphery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86A0B0-A1E3-7D7E-2B11-C0D3D941D7CA}"/>
              </a:ext>
            </a:extLst>
          </p:cNvPr>
          <p:cNvSpPr txBox="1"/>
          <p:nvPr/>
        </p:nvSpPr>
        <p:spPr>
          <a:xfrm>
            <a:off x="11093111" y="2707189"/>
            <a:ext cx="114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具有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完整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15CC900-3CA8-E89B-8B76-7A4F4FD1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4" y="1102502"/>
            <a:ext cx="2818267" cy="222964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64C245-8E5B-F9BE-4C89-C39D5AA8643B}"/>
              </a:ext>
            </a:extLst>
          </p:cNvPr>
          <p:cNvSpPr txBox="1"/>
          <p:nvPr/>
        </p:nvSpPr>
        <p:spPr>
          <a:xfrm>
            <a:off x="304483" y="3898410"/>
            <a:ext cx="29369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想象</a:t>
            </a:r>
            <a:r>
              <a:rPr lang="en-US" altLang="zh-CN" dirty="0"/>
              <a:t>LGN</a:t>
            </a:r>
            <a:r>
              <a:rPr lang="zh-CN" altLang="en-US" dirty="0"/>
              <a:t>是一个“千层卷饼“，</a:t>
            </a:r>
            <a:endParaRPr lang="en-US" altLang="zh-CN" dirty="0"/>
          </a:p>
          <a:p>
            <a:r>
              <a:rPr lang="en-US" altLang="zh-CN" dirty="0"/>
              <a:t>LGN</a:t>
            </a:r>
            <a:r>
              <a:rPr lang="zh-CN" altLang="en-US" dirty="0"/>
              <a:t>的最外层是第</a:t>
            </a:r>
            <a:r>
              <a:rPr lang="en-US" altLang="zh-CN" dirty="0"/>
              <a:t>6</a:t>
            </a:r>
            <a:r>
              <a:rPr lang="zh-CN" altLang="en-US" dirty="0"/>
              <a:t>层，表面积最大</a:t>
            </a:r>
            <a:endParaRPr lang="en-US" altLang="zh-CN" dirty="0"/>
          </a:p>
          <a:p>
            <a:r>
              <a:rPr lang="en-US" altLang="zh-CN" dirty="0"/>
              <a:t>LGN</a:t>
            </a:r>
            <a:r>
              <a:rPr lang="zh-CN" altLang="en-US" dirty="0"/>
              <a:t>的最里层是第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zh-CN" altLang="en-US" b="1" dirty="0">
                <a:solidFill>
                  <a:srgbClr val="FF0000"/>
                </a:solidFill>
              </a:rPr>
              <a:t>从</a:t>
            </a:r>
            <a:r>
              <a:rPr lang="en-US" altLang="zh-CN" b="1" dirty="0">
                <a:solidFill>
                  <a:srgbClr val="FF0000"/>
                </a:solidFill>
              </a:rPr>
              <a:t>dorsal-&gt;ventral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并非一直具有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71C55FE-C9CA-05F3-2F58-EE4A55527FE0}"/>
              </a:ext>
            </a:extLst>
          </p:cNvPr>
          <p:cNvSpPr/>
          <p:nvPr/>
        </p:nvSpPr>
        <p:spPr>
          <a:xfrm>
            <a:off x="5745091" y="1732519"/>
            <a:ext cx="420085" cy="2813620"/>
          </a:xfrm>
          <a:prstGeom prst="downArrow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398207-8C43-20AC-4C17-2339223A9CDA}"/>
              </a:ext>
            </a:extLst>
          </p:cNvPr>
          <p:cNvSpPr txBox="1"/>
          <p:nvPr/>
        </p:nvSpPr>
        <p:spPr>
          <a:xfrm>
            <a:off x="1395174" y="1299316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A1C4EE5-88A2-CFCF-3289-CF1802927666}"/>
              </a:ext>
            </a:extLst>
          </p:cNvPr>
          <p:cNvSpPr txBox="1"/>
          <p:nvPr/>
        </p:nvSpPr>
        <p:spPr>
          <a:xfrm>
            <a:off x="1395174" y="1682475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C998DA-4452-AD73-E6CD-9C79F871622E}"/>
              </a:ext>
            </a:extLst>
          </p:cNvPr>
          <p:cNvSpPr txBox="1"/>
          <p:nvPr/>
        </p:nvSpPr>
        <p:spPr>
          <a:xfrm>
            <a:off x="1517710" y="2065634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BD7EE6-8E4F-BABF-1CD4-D6EF650ECC1F}"/>
              </a:ext>
            </a:extLst>
          </p:cNvPr>
          <p:cNvSpPr txBox="1"/>
          <p:nvPr/>
        </p:nvSpPr>
        <p:spPr>
          <a:xfrm>
            <a:off x="1533901" y="2331179"/>
            <a:ext cx="1142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5E9EFC-4F94-1212-5634-C7631F8048DF}"/>
              </a:ext>
            </a:extLst>
          </p:cNvPr>
          <p:cNvSpPr txBox="1"/>
          <p:nvPr/>
        </p:nvSpPr>
        <p:spPr>
          <a:xfrm>
            <a:off x="10986098" y="172687"/>
            <a:ext cx="913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只有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一直都在</a:t>
            </a:r>
          </a:p>
        </p:txBody>
      </p:sp>
    </p:spTree>
    <p:extLst>
      <p:ext uri="{BB962C8B-B14F-4D97-AF65-F5344CB8AC3E}">
        <p14:creationId xmlns:p14="http://schemas.microsoft.com/office/powerpoint/2010/main" val="294373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867F8F0-951F-01EF-BD6E-87CDE197612A}"/>
              </a:ext>
            </a:extLst>
          </p:cNvPr>
          <p:cNvGrpSpPr/>
          <p:nvPr/>
        </p:nvGrpSpPr>
        <p:grpSpPr>
          <a:xfrm>
            <a:off x="106108" y="446880"/>
            <a:ext cx="8765655" cy="5806206"/>
            <a:chOff x="3535108" y="226294"/>
            <a:chExt cx="8765655" cy="5806206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C68807D-E4A8-88EE-29FC-EAA2282FD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11"/>
            <a:stretch/>
          </p:blipFill>
          <p:spPr>
            <a:xfrm>
              <a:off x="3535108" y="226294"/>
              <a:ext cx="7451558" cy="580620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ABA6218-3AC3-4B0B-7FF3-A553636E768A}"/>
                </a:ext>
              </a:extLst>
            </p:cNvPr>
            <p:cNvSpPr txBox="1"/>
            <p:nvPr/>
          </p:nvSpPr>
          <p:spPr>
            <a:xfrm>
              <a:off x="7443798" y="3629025"/>
              <a:ext cx="1088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anterior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5D8BD0F-64AB-9645-7FB5-341D63396F07}"/>
                </a:ext>
              </a:extLst>
            </p:cNvPr>
            <p:cNvSpPr txBox="1"/>
            <p:nvPr/>
          </p:nvSpPr>
          <p:spPr>
            <a:xfrm>
              <a:off x="9391750" y="2646831"/>
              <a:ext cx="1088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anterior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75DA52-B2F9-C39E-F59E-D403958C2E23}"/>
                </a:ext>
              </a:extLst>
            </p:cNvPr>
            <p:cNvSpPr txBox="1"/>
            <p:nvPr/>
          </p:nvSpPr>
          <p:spPr>
            <a:xfrm>
              <a:off x="10959415" y="1032329"/>
              <a:ext cx="1142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</a:rPr>
                <a:t>刚开始只有</a:t>
              </a:r>
              <a:r>
                <a:rPr lang="en-US" altLang="zh-CN" sz="1600" dirty="0">
                  <a:solidFill>
                    <a:srgbClr val="FF0000"/>
                  </a:solidFill>
                </a:rPr>
                <a:t>654</a:t>
              </a:r>
              <a:r>
                <a:rPr lang="zh-CN" altLang="en-US" sz="1600" dirty="0">
                  <a:solidFill>
                    <a:srgbClr val="FF0000"/>
                  </a:solidFill>
                </a:rPr>
                <a:t>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3D9F2E-1064-D98C-FE6F-BBFE861C07CE}"/>
                </a:ext>
              </a:extLst>
            </p:cNvPr>
            <p:cNvSpPr txBox="1"/>
            <p:nvPr/>
          </p:nvSpPr>
          <p:spPr>
            <a:xfrm>
              <a:off x="10934092" y="4306133"/>
              <a:ext cx="1366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P4,5</a:t>
              </a:r>
              <a:r>
                <a:rPr lang="zh-CN" altLang="en-US" sz="1400" dirty="0">
                  <a:solidFill>
                    <a:srgbClr val="FF0000"/>
                  </a:solidFill>
                </a:rPr>
                <a:t>层不见了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37BE52-7E48-5FA8-89F1-70DF325B8BED}"/>
                </a:ext>
              </a:extLst>
            </p:cNvPr>
            <p:cNvSpPr txBox="1"/>
            <p:nvPr/>
          </p:nvSpPr>
          <p:spPr>
            <a:xfrm>
              <a:off x="10909898" y="5254712"/>
              <a:ext cx="1252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</a:rPr>
                <a:t>只有</a:t>
              </a:r>
              <a:r>
                <a:rPr lang="en-US" altLang="zh-CN" sz="1600" dirty="0">
                  <a:solidFill>
                    <a:srgbClr val="FF0000"/>
                  </a:solidFill>
                </a:rPr>
                <a:t>6</a:t>
              </a:r>
              <a:r>
                <a:rPr lang="zh-CN" altLang="en-US" sz="1600" dirty="0">
                  <a:solidFill>
                    <a:srgbClr val="FF0000"/>
                  </a:solidFill>
                </a:rPr>
                <a:t>和</a:t>
              </a:r>
              <a:r>
                <a:rPr lang="en-US" altLang="zh-CN" sz="1600" dirty="0">
                  <a:solidFill>
                    <a:srgbClr val="FF0000"/>
                  </a:solidFill>
                </a:rPr>
                <a:t>1</a:t>
              </a:r>
              <a:r>
                <a:rPr lang="zh-CN" altLang="en-US" sz="1600" dirty="0">
                  <a:solidFill>
                    <a:srgbClr val="FF0000"/>
                  </a:solidFill>
                </a:rPr>
                <a:t>层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77A2146-BFEB-D44E-C8A9-3D409CD30217}"/>
                </a:ext>
              </a:extLst>
            </p:cNvPr>
            <p:cNvSpPr/>
            <p:nvPr/>
          </p:nvSpPr>
          <p:spPr>
            <a:xfrm>
              <a:off x="8957697" y="1873405"/>
              <a:ext cx="2119670" cy="1924927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A602A9-1707-265E-6AF3-831EEF0790D5}"/>
                </a:ext>
              </a:extLst>
            </p:cNvPr>
            <p:cNvSpPr txBox="1"/>
            <p:nvPr/>
          </p:nvSpPr>
          <p:spPr>
            <a:xfrm>
              <a:off x="4386105" y="1363187"/>
              <a:ext cx="6127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</a:rPr>
                <a:t>Fovea</a:t>
              </a:r>
              <a:endParaRPr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95BC65F-3BF6-E839-DE41-69AE65CCA4B0}"/>
                </a:ext>
              </a:extLst>
            </p:cNvPr>
            <p:cNvSpPr txBox="1"/>
            <p:nvPr/>
          </p:nvSpPr>
          <p:spPr>
            <a:xfrm>
              <a:off x="4287909" y="3494753"/>
              <a:ext cx="6127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Periphery</a:t>
              </a:r>
              <a:endParaRPr lang="zh-CN" altLang="en-US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86A0B0-A1E3-7D7E-2B11-C0D3D941D7CA}"/>
                </a:ext>
              </a:extLst>
            </p:cNvPr>
            <p:cNvSpPr txBox="1"/>
            <p:nvPr/>
          </p:nvSpPr>
          <p:spPr>
            <a:xfrm>
              <a:off x="11093111" y="2707189"/>
              <a:ext cx="1142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</a:rPr>
                <a:t>具有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</a:rPr>
                <a:t>完整</a:t>
              </a:r>
              <a:r>
                <a:rPr lang="en-US" altLang="zh-CN" sz="1600" dirty="0">
                  <a:solidFill>
                    <a:srgbClr val="FF0000"/>
                  </a:solidFill>
                </a:rPr>
                <a:t>6</a:t>
              </a:r>
              <a:r>
                <a:rPr lang="zh-CN" altLang="en-US" sz="1600" dirty="0">
                  <a:solidFill>
                    <a:srgbClr val="FF0000"/>
                  </a:solidFill>
                </a:rPr>
                <a:t>层</a:t>
              </a:r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E71C55FE-C9CA-05F3-2F58-EE4A55527FE0}"/>
                </a:ext>
              </a:extLst>
            </p:cNvPr>
            <p:cNvSpPr/>
            <p:nvPr/>
          </p:nvSpPr>
          <p:spPr>
            <a:xfrm>
              <a:off x="5745091" y="1732519"/>
              <a:ext cx="420085" cy="2813620"/>
            </a:xfrm>
            <a:prstGeom prst="downArrow">
              <a:avLst/>
            </a:prstGeom>
            <a:solidFill>
              <a:schemeClr val="accent3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9C63AB-28FB-440E-9277-460B95B0BF89}"/>
              </a:ext>
            </a:extLst>
          </p:cNvPr>
          <p:cNvGrpSpPr/>
          <p:nvPr/>
        </p:nvGrpSpPr>
        <p:grpSpPr>
          <a:xfrm>
            <a:off x="8859261" y="207698"/>
            <a:ext cx="3339989" cy="6391804"/>
            <a:chOff x="219329" y="250297"/>
            <a:chExt cx="3339989" cy="639180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F20454-00B1-B037-5D1F-C0D86ADC5CD0}"/>
                </a:ext>
              </a:extLst>
            </p:cNvPr>
            <p:cNvSpPr/>
            <p:nvPr/>
          </p:nvSpPr>
          <p:spPr>
            <a:xfrm>
              <a:off x="228600" y="250297"/>
              <a:ext cx="3227263" cy="63918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35F7077-4882-D663-1C35-FF4B0335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471" y="3993207"/>
              <a:ext cx="2046502" cy="2545847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2794ECA-A39F-473E-A66A-21E9163E9F34}"/>
                </a:ext>
              </a:extLst>
            </p:cNvPr>
            <p:cNvSpPr txBox="1"/>
            <p:nvPr/>
          </p:nvSpPr>
          <p:spPr>
            <a:xfrm>
              <a:off x="219329" y="320457"/>
              <a:ext cx="333998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右侧</a:t>
              </a:r>
              <a:r>
                <a:rPr lang="en-US" altLang="zh-CN" b="1" dirty="0">
                  <a:solidFill>
                    <a:srgbClr val="FF0000"/>
                  </a:solidFill>
                </a:rPr>
                <a:t>LGN</a:t>
              </a:r>
              <a:r>
                <a:rPr lang="zh-CN" altLang="en-US" b="1" dirty="0">
                  <a:solidFill>
                    <a:srgbClr val="FF0000"/>
                  </a:solidFill>
                </a:rPr>
                <a:t>不同层对左视场信息的处理存在一定差异：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b="1" dirty="0"/>
                <a:t>P6</a:t>
              </a:r>
              <a:r>
                <a:rPr lang="zh-CN" altLang="en-US" b="1" dirty="0"/>
                <a:t> 接受并处理整个左视场的信息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b="1" dirty="0"/>
                <a:t>M1</a:t>
              </a:r>
              <a:r>
                <a:rPr lang="zh-CN" altLang="en-US" b="1" dirty="0"/>
                <a:t>、</a:t>
              </a:r>
              <a:r>
                <a:rPr lang="en-US" altLang="zh-CN" b="1" dirty="0"/>
                <a:t>M2</a:t>
              </a:r>
              <a:r>
                <a:rPr lang="zh-CN" altLang="en-US" b="1" dirty="0"/>
                <a:t>和</a:t>
              </a:r>
              <a:r>
                <a:rPr lang="en-US" altLang="zh-CN" b="1" dirty="0"/>
                <a:t>P3</a:t>
              </a:r>
              <a:r>
                <a:rPr lang="zh-CN" altLang="en-US" b="1" dirty="0"/>
                <a:t>不处理</a:t>
              </a:r>
              <a:r>
                <a:rPr lang="en-US" altLang="zh-CN" b="1" dirty="0"/>
                <a:t>fovea</a:t>
              </a:r>
              <a:r>
                <a:rPr lang="zh-CN" altLang="en-US" b="1" dirty="0"/>
                <a:t>的信息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1" dirty="0"/>
                <a:t>离心率约</a:t>
              </a:r>
              <a:r>
                <a:rPr lang="en-US" altLang="zh-CN" b="1" dirty="0"/>
                <a:t>20°</a:t>
              </a:r>
              <a:r>
                <a:rPr lang="zh-CN" altLang="en-US" b="1" dirty="0"/>
                <a:t>以内的视场被所有</a:t>
              </a:r>
              <a:r>
                <a:rPr lang="en-US" altLang="zh-CN" b="1" dirty="0"/>
                <a:t>6</a:t>
              </a:r>
              <a:r>
                <a:rPr lang="zh-CN" altLang="en-US" b="1" dirty="0"/>
                <a:t>层处理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b="1" dirty="0"/>
                <a:t>P4</a:t>
              </a:r>
              <a:r>
                <a:rPr lang="zh-CN" altLang="en-US" b="1" dirty="0"/>
                <a:t>、</a:t>
              </a:r>
              <a:r>
                <a:rPr lang="en-US" altLang="zh-CN" b="1" dirty="0"/>
                <a:t>P5</a:t>
              </a:r>
              <a:r>
                <a:rPr lang="zh-CN" altLang="en-US" b="1" dirty="0"/>
                <a:t>只处理</a:t>
              </a:r>
              <a:r>
                <a:rPr lang="en-US" altLang="zh-CN" b="1" dirty="0"/>
                <a:t>20°</a:t>
              </a:r>
              <a:r>
                <a:rPr lang="zh-CN" altLang="en-US" b="1" dirty="0"/>
                <a:t>以内的中央左视场信息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1" dirty="0"/>
                <a:t>只有</a:t>
              </a:r>
              <a:r>
                <a:rPr lang="en-US" altLang="zh-CN" b="1" dirty="0"/>
                <a:t>P6</a:t>
              </a:r>
              <a:r>
                <a:rPr lang="zh-CN" altLang="en-US" b="1" dirty="0"/>
                <a:t>和</a:t>
              </a:r>
              <a:r>
                <a:rPr lang="en-US" altLang="zh-CN" b="1" dirty="0"/>
                <a:t>M1</a:t>
              </a:r>
              <a:r>
                <a:rPr lang="zh-CN" altLang="en-US" b="1" dirty="0"/>
                <a:t>能够处理左视场中的</a:t>
              </a:r>
              <a:r>
                <a:rPr lang="en-US" altLang="zh-CN" b="1" dirty="0"/>
                <a:t>monocular crescent</a:t>
              </a:r>
              <a:r>
                <a:rPr lang="zh-CN" altLang="en-US" b="1" dirty="0"/>
                <a:t>区域</a:t>
              </a:r>
            </a:p>
          </p:txBody>
        </p: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B675177-762A-5577-7D00-24C0123E4CF4}"/>
              </a:ext>
            </a:extLst>
          </p:cNvPr>
          <p:cNvCxnSpPr>
            <a:cxnSpLocks/>
          </p:cNvCxnSpPr>
          <p:nvPr/>
        </p:nvCxnSpPr>
        <p:spPr>
          <a:xfrm>
            <a:off x="8418165" y="1469473"/>
            <a:ext cx="520483" cy="10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BA847A-3DCC-40EC-7BC3-BC48C8A27C24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8188428" y="2755900"/>
            <a:ext cx="826420" cy="177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96E416-CD3C-DBD9-FAF6-ADD7F9138F98}"/>
              </a:ext>
            </a:extLst>
          </p:cNvPr>
          <p:cNvCxnSpPr>
            <a:cxnSpLocks/>
          </p:cNvCxnSpPr>
          <p:nvPr/>
        </p:nvCxnSpPr>
        <p:spPr>
          <a:xfrm flipV="1">
            <a:off x="8403839" y="3512550"/>
            <a:ext cx="611009" cy="192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64C13FC-9CC8-24D5-B7AC-F5F0D79ABDDF}"/>
              </a:ext>
            </a:extLst>
          </p:cNvPr>
          <p:cNvSpPr txBox="1"/>
          <p:nvPr/>
        </p:nvSpPr>
        <p:spPr>
          <a:xfrm>
            <a:off x="7569798" y="477487"/>
            <a:ext cx="913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只有</a:t>
            </a:r>
            <a:r>
              <a:rPr lang="en-US" altLang="zh-CN" sz="1600" dirty="0">
                <a:solidFill>
                  <a:srgbClr val="FF0000"/>
                </a:solidFill>
              </a:rPr>
              <a:t>6</a:t>
            </a:r>
            <a:r>
              <a:rPr lang="zh-CN" altLang="en-US" sz="1600" dirty="0">
                <a:solidFill>
                  <a:srgbClr val="FF0000"/>
                </a:solidFill>
              </a:rPr>
              <a:t>层一直在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0CF924-5E20-3947-2DFC-AB182B5A752B}"/>
              </a:ext>
            </a:extLst>
          </p:cNvPr>
          <p:cNvCxnSpPr/>
          <p:nvPr/>
        </p:nvCxnSpPr>
        <p:spPr>
          <a:xfrm>
            <a:off x="8392765" y="897973"/>
            <a:ext cx="571283" cy="9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D0844C2-79D5-6304-5259-C74515A970D6}"/>
              </a:ext>
            </a:extLst>
          </p:cNvPr>
          <p:cNvCxnSpPr>
            <a:cxnSpLocks/>
          </p:cNvCxnSpPr>
          <p:nvPr/>
        </p:nvCxnSpPr>
        <p:spPr>
          <a:xfrm flipV="1">
            <a:off x="8197699" y="2182215"/>
            <a:ext cx="826420" cy="99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4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468F29-6A91-64A9-3610-16D9AA29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9" y="982297"/>
            <a:ext cx="4340514" cy="18323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2EB9F0-F997-3B9D-67BB-60EF11F7BC50}"/>
              </a:ext>
            </a:extLst>
          </p:cNvPr>
          <p:cNvSpPr txBox="1"/>
          <p:nvPr/>
        </p:nvSpPr>
        <p:spPr>
          <a:xfrm>
            <a:off x="743674" y="255700"/>
            <a:ext cx="3238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对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LGN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的第</a:t>
            </a:r>
            <a:r>
              <a:rPr lang="en-US" altLang="zh-CN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6</a:t>
            </a:r>
            <a:r>
              <a:rPr lang="zh-CN" altLang="en-US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层</a:t>
            </a:r>
            <a:r>
              <a:rPr lang="en-US" altLang="zh-CN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(P)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“展开”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“翻转”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-&gt;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获得一张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P6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A8F73-C29D-AC84-B5EE-0086D32F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01" y="225307"/>
            <a:ext cx="7636001" cy="6067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CC6895-9E26-9831-0B12-529FEF39E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30" y="2683389"/>
            <a:ext cx="4387271" cy="16331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805E0D-1EE7-7E03-2B9D-374FC0CF564B}"/>
              </a:ext>
            </a:extLst>
          </p:cNvPr>
          <p:cNvSpPr txBox="1"/>
          <p:nvPr/>
        </p:nvSpPr>
        <p:spPr>
          <a:xfrm>
            <a:off x="728075" y="4389835"/>
            <a:ext cx="4453834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/>
              <a:t>Q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LGN</a:t>
            </a:r>
            <a:r>
              <a:rPr lang="zh-CN" altLang="en-US" sz="1600" b="1" dirty="0"/>
              <a:t>里不同层的表面积有怎样的大小关系？</a:t>
            </a:r>
            <a:endParaRPr lang="en-US" altLang="zh-CN" sz="1600" b="1" dirty="0"/>
          </a:p>
          <a:p>
            <a:r>
              <a:rPr lang="en-US" altLang="zh-CN" sz="1600" b="1" dirty="0">
                <a:solidFill>
                  <a:srgbClr val="FF0000"/>
                </a:solidFill>
              </a:rPr>
              <a:t>P6</a:t>
            </a:r>
            <a:r>
              <a:rPr lang="zh-CN" altLang="en-US" sz="1600" b="1" dirty="0">
                <a:solidFill>
                  <a:srgbClr val="FF0000"/>
                </a:solidFill>
              </a:rPr>
              <a:t>处于最外层，面积最大，</a:t>
            </a:r>
            <a:r>
              <a:rPr lang="en-US" altLang="zh-CN" sz="1600" b="1" dirty="0">
                <a:solidFill>
                  <a:srgbClr val="FF0000"/>
                </a:solidFill>
              </a:rPr>
              <a:t>P3</a:t>
            </a:r>
            <a:r>
              <a:rPr lang="zh-CN" altLang="en-US" sz="1600" b="1" dirty="0">
                <a:solidFill>
                  <a:srgbClr val="FF0000"/>
                </a:solidFill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</a:rPr>
              <a:t>P6</a:t>
            </a:r>
            <a:r>
              <a:rPr lang="zh-CN" altLang="en-US" sz="1600" b="1" dirty="0">
                <a:solidFill>
                  <a:srgbClr val="FF0000"/>
                </a:solidFill>
              </a:rPr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2/3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r>
              <a:rPr lang="en-US" altLang="zh-CN" sz="1600" b="1" dirty="0">
                <a:solidFill>
                  <a:srgbClr val="FF0000"/>
                </a:solidFill>
              </a:rPr>
              <a:t>P5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P4</a:t>
            </a:r>
            <a:r>
              <a:rPr lang="zh-CN" altLang="en-US" sz="1600" b="1" dirty="0">
                <a:solidFill>
                  <a:srgbClr val="FF0000"/>
                </a:solidFill>
              </a:rPr>
              <a:t>以及</a:t>
            </a:r>
            <a:r>
              <a:rPr lang="en-US" altLang="zh-CN" sz="1600" b="1" dirty="0">
                <a:solidFill>
                  <a:srgbClr val="FF0000"/>
                </a:solidFill>
              </a:rPr>
              <a:t>M1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M2</a:t>
            </a:r>
            <a:r>
              <a:rPr lang="zh-CN" altLang="en-US" sz="1600" b="1" dirty="0">
                <a:solidFill>
                  <a:srgbClr val="FF0000"/>
                </a:solidFill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</a:rPr>
              <a:t>P6</a:t>
            </a:r>
            <a:r>
              <a:rPr lang="zh-CN" altLang="en-US" sz="1600" b="1" dirty="0">
                <a:solidFill>
                  <a:srgbClr val="FF0000"/>
                </a:solidFill>
              </a:rPr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1/2</a:t>
            </a:r>
          </a:p>
          <a:p>
            <a:r>
              <a:rPr lang="en-US" altLang="zh-CN" sz="1600" b="1" dirty="0"/>
              <a:t>P6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45mm2-CONTRA</a:t>
            </a:r>
          </a:p>
          <a:p>
            <a:r>
              <a:rPr lang="en-US" altLang="zh-CN" sz="1600" b="1" dirty="0"/>
              <a:t>P5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19mm2-IPSI</a:t>
            </a:r>
          </a:p>
          <a:p>
            <a:r>
              <a:rPr lang="en-US" altLang="zh-CN" sz="1600" b="1" dirty="0"/>
              <a:t>P4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15mm2-CONTRA</a:t>
            </a:r>
          </a:p>
          <a:p>
            <a:r>
              <a:rPr lang="en-US" altLang="zh-CN" sz="1600" b="1" dirty="0"/>
              <a:t>P3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28mm2-IPSI</a:t>
            </a:r>
          </a:p>
          <a:p>
            <a:r>
              <a:rPr lang="en-US" altLang="zh-CN" sz="1600" b="1" dirty="0"/>
              <a:t>M2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21mm2-IPSI</a:t>
            </a:r>
          </a:p>
          <a:p>
            <a:r>
              <a:rPr lang="en-US" altLang="zh-CN" sz="1600" b="1" dirty="0"/>
              <a:t>M1</a:t>
            </a:r>
            <a:r>
              <a:rPr lang="zh-CN" altLang="en-US" sz="1600" b="1" dirty="0"/>
              <a:t>平均</a:t>
            </a:r>
            <a:r>
              <a:rPr lang="en-US" altLang="zh-CN" sz="1600" b="1" dirty="0"/>
              <a:t>19mm2-CONTRA</a:t>
            </a:r>
            <a:endParaRPr lang="en-US" altLang="zh-CN" b="1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0DE970-4B70-0710-D5E0-1C35B724BFC5}"/>
              </a:ext>
            </a:extLst>
          </p:cNvPr>
          <p:cNvSpPr/>
          <p:nvPr/>
        </p:nvSpPr>
        <p:spPr>
          <a:xfrm rot="19499732">
            <a:off x="4571547" y="2431486"/>
            <a:ext cx="741560" cy="22931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970634-B145-D26B-C518-45A32BBA9E86}"/>
              </a:ext>
            </a:extLst>
          </p:cNvPr>
          <p:cNvSpPr txBox="1"/>
          <p:nvPr/>
        </p:nvSpPr>
        <p:spPr>
          <a:xfrm>
            <a:off x="7969974" y="209297"/>
            <a:ext cx="323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类似的获得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P5 P4 P3 M2 M1</a:t>
            </a:r>
          </a:p>
        </p:txBody>
      </p:sp>
    </p:spTree>
    <p:extLst>
      <p:ext uri="{BB962C8B-B14F-4D97-AF65-F5344CB8AC3E}">
        <p14:creationId xmlns:p14="http://schemas.microsoft.com/office/powerpoint/2010/main" val="303016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D2309-92E3-7473-E7E0-D8023615B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76"/>
          <a:stretch/>
        </p:blipFill>
        <p:spPr>
          <a:xfrm>
            <a:off x="4590015" y="899600"/>
            <a:ext cx="5747890" cy="52329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3DB5A4-079E-AB7B-20B6-1BCE2769582F}"/>
              </a:ext>
            </a:extLst>
          </p:cNvPr>
          <p:cNvSpPr txBox="1"/>
          <p:nvPr/>
        </p:nvSpPr>
        <p:spPr>
          <a:xfrm>
            <a:off x="10412257" y="2191132"/>
            <a:ext cx="2076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VM</a:t>
            </a:r>
            <a:r>
              <a:rPr lang="zh-CN" altLang="en-US" dirty="0"/>
              <a:t>：</a:t>
            </a:r>
            <a:r>
              <a:rPr lang="en-US" altLang="zh-CN" dirty="0"/>
              <a:t>vertical meridian</a:t>
            </a:r>
          </a:p>
          <a:p>
            <a:r>
              <a:rPr lang="en-US" altLang="zh-CN" dirty="0"/>
              <a:t>*HM: horizontal meridian;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C99D22-0BDB-3649-513F-34B36208D77E}"/>
              </a:ext>
            </a:extLst>
          </p:cNvPr>
          <p:cNvSpPr txBox="1"/>
          <p:nvPr/>
        </p:nvSpPr>
        <p:spPr>
          <a:xfrm>
            <a:off x="2625512" y="299623"/>
            <a:ext cx="5524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Q</a:t>
            </a:r>
            <a:r>
              <a:rPr lang="zh-CN" altLang="en-US" sz="2000" b="1" dirty="0"/>
              <a:t>：左侧视场是如何投射到右侧</a:t>
            </a:r>
            <a:r>
              <a:rPr lang="en-US" altLang="zh-CN" sz="2000" b="1" dirty="0"/>
              <a:t>LGN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层</a:t>
            </a:r>
            <a:r>
              <a:rPr lang="en-US" altLang="zh-CN" sz="2000" b="1" dirty="0"/>
              <a:t>(P)</a:t>
            </a:r>
            <a:r>
              <a:rPr lang="zh-CN" altLang="en-US" sz="2000" b="1" dirty="0"/>
              <a:t>的？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CA41A8-011D-EF18-66A7-5D2DB1ACC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82"/>
          <a:stretch/>
        </p:blipFill>
        <p:spPr>
          <a:xfrm>
            <a:off x="382848" y="899599"/>
            <a:ext cx="4205060" cy="52329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151E3A-3D8A-5117-CAD9-CDF184B468FE}"/>
              </a:ext>
            </a:extLst>
          </p:cNvPr>
          <p:cNvSpPr txBox="1"/>
          <p:nvPr/>
        </p:nvSpPr>
        <p:spPr>
          <a:xfrm>
            <a:off x="4170207" y="2406134"/>
            <a:ext cx="624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离心率</a:t>
            </a:r>
          </a:p>
        </p:txBody>
      </p:sp>
    </p:spTree>
    <p:extLst>
      <p:ext uri="{BB962C8B-B14F-4D97-AF65-F5344CB8AC3E}">
        <p14:creationId xmlns:p14="http://schemas.microsoft.com/office/powerpoint/2010/main" val="212368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E3EFFD-479D-7E6A-8FCA-C964C7BDF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43"/>
          <a:stretch/>
        </p:blipFill>
        <p:spPr>
          <a:xfrm>
            <a:off x="974601" y="472973"/>
            <a:ext cx="3378901" cy="4707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738807-19B9-BAF0-2E36-2179B5FC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9" y="10810"/>
            <a:ext cx="5156465" cy="4407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E670F4-6B10-1B57-D951-EAC4F38E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51" y="4417937"/>
            <a:ext cx="5366026" cy="24258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5EB34B-FD90-8520-0D68-E65F2F7A4A78}"/>
              </a:ext>
            </a:extLst>
          </p:cNvPr>
          <p:cNvSpPr/>
          <p:nvPr/>
        </p:nvSpPr>
        <p:spPr>
          <a:xfrm>
            <a:off x="7484110" y="2379133"/>
            <a:ext cx="2459492" cy="3698240"/>
          </a:xfrm>
          <a:prstGeom prst="rect">
            <a:avLst/>
          </a:prstGeom>
          <a:noFill/>
          <a:ln w="412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EB38A-CFBD-9799-FC00-100B0258C6F7}"/>
              </a:ext>
            </a:extLst>
          </p:cNvPr>
          <p:cNvSpPr txBox="1"/>
          <p:nvPr/>
        </p:nvSpPr>
        <p:spPr>
          <a:xfrm>
            <a:off x="10038858" y="4161619"/>
            <a:ext cx="7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M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2FEBAE-C028-0442-4278-F4D6D1635557}"/>
              </a:ext>
            </a:extLst>
          </p:cNvPr>
          <p:cNvSpPr txBox="1"/>
          <p:nvPr/>
        </p:nvSpPr>
        <p:spPr>
          <a:xfrm>
            <a:off x="368114" y="5053195"/>
            <a:ext cx="45832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右侧</a:t>
            </a:r>
            <a:r>
              <a:rPr lang="en-US" altLang="zh-CN" sz="1400" b="1" dirty="0"/>
              <a:t>LGN</a:t>
            </a:r>
            <a:r>
              <a:rPr lang="zh-CN" altLang="en-US" sz="1400" b="1" dirty="0"/>
              <a:t>不同层对左视场信息的处理存在一定差异：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</a:rPr>
              <a:t>P6</a:t>
            </a:r>
            <a:r>
              <a:rPr lang="zh-CN" altLang="en-US" sz="1400" b="1" dirty="0">
                <a:solidFill>
                  <a:srgbClr val="FF0000"/>
                </a:solidFill>
              </a:rPr>
              <a:t> 接受并处理整个左视场的信息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</a:rPr>
              <a:t>M1</a:t>
            </a:r>
            <a:r>
              <a:rPr lang="zh-CN" altLang="en-US" sz="1400" b="1" dirty="0">
                <a:solidFill>
                  <a:srgbClr val="FF0000"/>
                </a:solidFill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M2</a:t>
            </a:r>
            <a:r>
              <a:rPr lang="zh-CN" altLang="en-US" sz="1400" b="1" dirty="0">
                <a:solidFill>
                  <a:srgbClr val="FF0000"/>
                </a:solidFill>
              </a:rPr>
              <a:t>和</a:t>
            </a:r>
            <a:r>
              <a:rPr lang="en-US" altLang="zh-CN" sz="1400" b="1" dirty="0">
                <a:solidFill>
                  <a:srgbClr val="FF0000"/>
                </a:solidFill>
              </a:rPr>
              <a:t>P3</a:t>
            </a:r>
            <a:r>
              <a:rPr lang="zh-CN" altLang="en-US" sz="1400" b="1" dirty="0">
                <a:solidFill>
                  <a:srgbClr val="FF0000"/>
                </a:solidFill>
              </a:rPr>
              <a:t>不处理</a:t>
            </a:r>
            <a:r>
              <a:rPr lang="en-US" altLang="zh-CN" sz="1400" b="1" dirty="0">
                <a:solidFill>
                  <a:srgbClr val="FF0000"/>
                </a:solidFill>
              </a:rPr>
              <a:t>fovea</a:t>
            </a:r>
            <a:r>
              <a:rPr lang="zh-CN" altLang="en-US" sz="1400" b="1" dirty="0">
                <a:solidFill>
                  <a:srgbClr val="FF0000"/>
                </a:solidFill>
              </a:rPr>
              <a:t>的信息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FF0000"/>
                </a:solidFill>
              </a:rPr>
              <a:t>离心率约</a:t>
            </a:r>
            <a:r>
              <a:rPr lang="en-US" altLang="zh-CN" sz="1400" b="1" dirty="0">
                <a:solidFill>
                  <a:srgbClr val="FF0000"/>
                </a:solidFill>
              </a:rPr>
              <a:t>20°</a:t>
            </a:r>
            <a:r>
              <a:rPr lang="zh-CN" altLang="en-US" sz="1400" b="1" dirty="0">
                <a:solidFill>
                  <a:srgbClr val="FF0000"/>
                </a:solidFill>
              </a:rPr>
              <a:t>以内的视场被所有</a:t>
            </a:r>
            <a:r>
              <a:rPr lang="en-US" altLang="zh-CN" sz="1400" b="1" dirty="0">
                <a:solidFill>
                  <a:srgbClr val="FF0000"/>
                </a:solidFill>
              </a:rPr>
              <a:t>6</a:t>
            </a:r>
            <a:r>
              <a:rPr lang="zh-CN" altLang="en-US" sz="1400" b="1" dirty="0">
                <a:solidFill>
                  <a:srgbClr val="FF0000"/>
                </a:solidFill>
              </a:rPr>
              <a:t>层处理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</a:rPr>
              <a:t>P4</a:t>
            </a:r>
            <a:r>
              <a:rPr lang="zh-CN" altLang="en-US" sz="1400" b="1" dirty="0">
                <a:solidFill>
                  <a:srgbClr val="FF0000"/>
                </a:solidFill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P5</a:t>
            </a:r>
            <a:r>
              <a:rPr lang="zh-CN" altLang="en-US" sz="1400" b="1" dirty="0">
                <a:solidFill>
                  <a:srgbClr val="FF0000"/>
                </a:solidFill>
              </a:rPr>
              <a:t>只处理</a:t>
            </a:r>
            <a:r>
              <a:rPr lang="en-US" altLang="zh-CN" sz="1400" b="1" dirty="0">
                <a:solidFill>
                  <a:srgbClr val="FF0000"/>
                </a:solidFill>
              </a:rPr>
              <a:t>20°</a:t>
            </a:r>
            <a:r>
              <a:rPr lang="zh-CN" altLang="en-US" sz="1400" b="1" dirty="0">
                <a:solidFill>
                  <a:srgbClr val="FF0000"/>
                </a:solidFill>
              </a:rPr>
              <a:t>左视场的信息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FF0000"/>
                </a:solidFill>
              </a:rPr>
              <a:t>只有</a:t>
            </a:r>
            <a:r>
              <a:rPr lang="en-US" altLang="zh-CN" sz="1400" b="1" dirty="0">
                <a:solidFill>
                  <a:srgbClr val="FF0000"/>
                </a:solidFill>
              </a:rPr>
              <a:t>P6</a:t>
            </a:r>
            <a:r>
              <a:rPr lang="zh-CN" altLang="en-US" sz="1400" b="1" dirty="0">
                <a:solidFill>
                  <a:srgbClr val="FF0000"/>
                </a:solidFill>
              </a:rPr>
              <a:t>和</a:t>
            </a:r>
            <a:r>
              <a:rPr lang="en-US" altLang="zh-CN" sz="1400" b="1" dirty="0">
                <a:solidFill>
                  <a:srgbClr val="FF0000"/>
                </a:solidFill>
              </a:rPr>
              <a:t>M1</a:t>
            </a:r>
            <a:r>
              <a:rPr lang="zh-CN" altLang="en-US" sz="1400" b="1" dirty="0">
                <a:solidFill>
                  <a:srgbClr val="FF0000"/>
                </a:solidFill>
              </a:rPr>
              <a:t>能够处理左视场中的</a:t>
            </a:r>
            <a:r>
              <a:rPr lang="en-US" altLang="zh-CN" sz="1400" b="1" dirty="0">
                <a:solidFill>
                  <a:srgbClr val="FF0000"/>
                </a:solidFill>
              </a:rPr>
              <a:t>monocular crescent</a:t>
            </a:r>
            <a:r>
              <a:rPr lang="zh-CN" altLang="en-US" sz="1400" b="1" dirty="0">
                <a:solidFill>
                  <a:srgbClr val="FF0000"/>
                </a:solidFill>
              </a:rPr>
              <a:t>区域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A6B74A-CAB2-A891-8283-A0A8D5396C07}"/>
              </a:ext>
            </a:extLst>
          </p:cNvPr>
          <p:cNvSpPr txBox="1"/>
          <p:nvPr/>
        </p:nvSpPr>
        <p:spPr>
          <a:xfrm>
            <a:off x="330984" y="215877"/>
            <a:ext cx="1662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Q</a:t>
            </a:r>
            <a:r>
              <a:rPr lang="zh-CN" altLang="en-US" sz="2000" b="1" dirty="0"/>
              <a:t>：左侧视场如何投射到右侧</a:t>
            </a:r>
            <a:r>
              <a:rPr lang="en-US" altLang="zh-CN" sz="2000" b="1" dirty="0"/>
              <a:t>LGN</a:t>
            </a:r>
            <a:r>
              <a:rPr lang="zh-CN" altLang="en-US" sz="2000" b="1" dirty="0"/>
              <a:t>所有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层上？？</a:t>
            </a:r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04F11B9E-14E6-0B8F-E462-DBA8F8A30B67}"/>
              </a:ext>
            </a:extLst>
          </p:cNvPr>
          <p:cNvSpPr/>
          <p:nvPr/>
        </p:nvSpPr>
        <p:spPr>
          <a:xfrm>
            <a:off x="4914900" y="1968500"/>
            <a:ext cx="368300" cy="3725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9EE4C883-CE3B-5382-0945-7B39F8425231}"/>
              </a:ext>
            </a:extLst>
          </p:cNvPr>
          <p:cNvSpPr/>
          <p:nvPr/>
        </p:nvSpPr>
        <p:spPr>
          <a:xfrm>
            <a:off x="5410200" y="5834256"/>
            <a:ext cx="368300" cy="3725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E36E78EA-AAEE-3B74-ECCD-B1C208BB67D2}"/>
              </a:ext>
            </a:extLst>
          </p:cNvPr>
          <p:cNvSpPr/>
          <p:nvPr/>
        </p:nvSpPr>
        <p:spPr>
          <a:xfrm>
            <a:off x="9163974" y="5647989"/>
            <a:ext cx="368300" cy="3725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55CE52BE-43E3-B9F4-91D0-4939AC1319E7}"/>
              </a:ext>
            </a:extLst>
          </p:cNvPr>
          <p:cNvSpPr/>
          <p:nvPr/>
        </p:nvSpPr>
        <p:spPr>
          <a:xfrm>
            <a:off x="10531121" y="2214373"/>
            <a:ext cx="368300" cy="3725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5F89DF-FEC1-9265-D005-B4E4F28730E6}"/>
              </a:ext>
            </a:extLst>
          </p:cNvPr>
          <p:cNvSpPr txBox="1"/>
          <p:nvPr/>
        </p:nvSpPr>
        <p:spPr>
          <a:xfrm>
            <a:off x="10947400" y="2175933"/>
            <a:ext cx="90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对侧眼输入</a:t>
            </a:r>
          </a:p>
        </p:txBody>
      </p:sp>
    </p:spTree>
    <p:extLst>
      <p:ext uri="{BB962C8B-B14F-4D97-AF65-F5344CB8AC3E}">
        <p14:creationId xmlns:p14="http://schemas.microsoft.com/office/powerpoint/2010/main" val="416655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EE4D0-F405-E001-B4BA-F8DE6B5C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/>
              <a:t>单眼</a:t>
            </a:r>
            <a:r>
              <a:rPr lang="en-US" altLang="zh-CN" dirty="0"/>
              <a:t>/</a:t>
            </a:r>
            <a:r>
              <a:rPr lang="zh-CN" altLang="en-US" dirty="0"/>
              <a:t>双眼视场以及其特点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FF0000"/>
                </a:solidFill>
              </a:rPr>
              <a:t>视场到</a:t>
            </a:r>
            <a:r>
              <a:rPr lang="en-US" altLang="zh-CN" dirty="0">
                <a:solidFill>
                  <a:srgbClr val="FF0000"/>
                </a:solidFill>
              </a:rPr>
              <a:t>LGN</a:t>
            </a:r>
            <a:r>
              <a:rPr lang="zh-CN" altLang="en-US" dirty="0">
                <a:solidFill>
                  <a:srgbClr val="FF0000"/>
                </a:solidFill>
              </a:rPr>
              <a:t>再到</a:t>
            </a:r>
            <a:r>
              <a:rPr lang="en-US" altLang="zh-CN" dirty="0">
                <a:solidFill>
                  <a:srgbClr val="FF0000"/>
                </a:solidFill>
              </a:rPr>
              <a:t>V1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不同离心率下的</a:t>
            </a:r>
            <a:r>
              <a:rPr lang="en-US" altLang="zh-CN" dirty="0"/>
              <a:t>LGN magnification</a:t>
            </a:r>
            <a:r>
              <a:rPr lang="zh-CN" altLang="en-US" dirty="0"/>
              <a:t>和</a:t>
            </a:r>
            <a:r>
              <a:rPr lang="en-US" altLang="zh-CN" dirty="0"/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5. LGN ON/OFF-&gt;V1</a:t>
            </a:r>
            <a:r>
              <a:rPr lang="zh-CN" altLang="en-US" dirty="0"/>
              <a:t>的投射</a:t>
            </a:r>
            <a:r>
              <a:rPr lang="en-US" altLang="zh-CN" dirty="0"/>
              <a:t>(TBC)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9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34E09B-5189-6C94-9F4F-AF47FF10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" y="242951"/>
            <a:ext cx="7887700" cy="62229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859051-D478-2F2B-B7C3-6A1BA928240A}"/>
              </a:ext>
            </a:extLst>
          </p:cNvPr>
          <p:cNvSpPr txBox="1"/>
          <p:nvPr/>
        </p:nvSpPr>
        <p:spPr>
          <a:xfrm>
            <a:off x="8364354" y="441975"/>
            <a:ext cx="3525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LGN</a:t>
            </a: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层</a:t>
            </a:r>
            <a:r>
              <a:rPr lang="en-US" altLang="zh-CN" dirty="0"/>
              <a:t>(</a:t>
            </a:r>
            <a:r>
              <a:rPr lang="zh-CN" altLang="en-US" dirty="0"/>
              <a:t>最外面的一层</a:t>
            </a:r>
            <a:r>
              <a:rPr lang="en-US" altLang="zh-CN" dirty="0"/>
              <a:t>)</a:t>
            </a:r>
            <a:r>
              <a:rPr lang="zh-CN" altLang="en-US" dirty="0"/>
              <a:t>到</a:t>
            </a:r>
            <a:r>
              <a:rPr lang="en-US" altLang="zh-CN" dirty="0"/>
              <a:t>V1</a:t>
            </a:r>
            <a:r>
              <a:rPr lang="zh-CN" altLang="en-US" dirty="0"/>
              <a:t>的投射的最大特点：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对视场上下方的投射发生了翻转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483726-8F6C-9E84-0F93-B297A1F73523}"/>
              </a:ext>
            </a:extLst>
          </p:cNvPr>
          <p:cNvSpPr txBox="1"/>
          <p:nvPr/>
        </p:nvSpPr>
        <p:spPr>
          <a:xfrm>
            <a:off x="705815" y="466618"/>
            <a:ext cx="6160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S: superior vertical meridian(</a:t>
            </a:r>
            <a:r>
              <a:rPr lang="zh-CN" altLang="en-US" dirty="0"/>
              <a:t>上方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I:</a:t>
            </a:r>
            <a:r>
              <a:rPr lang="zh-CN" altLang="en-US" dirty="0"/>
              <a:t> </a:t>
            </a:r>
            <a:r>
              <a:rPr lang="en-US" altLang="zh-CN" dirty="0"/>
              <a:t>inferior vertical meridian(</a:t>
            </a:r>
            <a:r>
              <a:rPr lang="zh-CN" altLang="en-US" dirty="0"/>
              <a:t>下方）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796F28-19A9-940B-64A0-19459E7CBD5F}"/>
              </a:ext>
            </a:extLst>
          </p:cNvPr>
          <p:cNvSpPr txBox="1"/>
          <p:nvPr/>
        </p:nvSpPr>
        <p:spPr>
          <a:xfrm>
            <a:off x="5888568" y="2737779"/>
            <a:ext cx="464106" cy="380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5157AA-163C-6466-FB76-DBE8C1EF9D77}"/>
              </a:ext>
            </a:extLst>
          </p:cNvPr>
          <p:cNvGrpSpPr/>
          <p:nvPr/>
        </p:nvGrpSpPr>
        <p:grpSpPr>
          <a:xfrm>
            <a:off x="7500270" y="1836176"/>
            <a:ext cx="4552029" cy="3185647"/>
            <a:chOff x="7449470" y="1590516"/>
            <a:chExt cx="4552029" cy="318564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FBD423-7014-08B9-D781-694F43D39AE2}"/>
                </a:ext>
              </a:extLst>
            </p:cNvPr>
            <p:cNvSpPr txBox="1"/>
            <p:nvPr/>
          </p:nvSpPr>
          <p:spPr>
            <a:xfrm>
              <a:off x="10892222" y="4406831"/>
              <a:ext cx="3881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下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B848573-2A6E-65D3-6141-E61BAA33544E}"/>
                </a:ext>
              </a:extLst>
            </p:cNvPr>
            <p:cNvSpPr txBox="1"/>
            <p:nvPr/>
          </p:nvSpPr>
          <p:spPr>
            <a:xfrm>
              <a:off x="10892222" y="1590516"/>
              <a:ext cx="464106" cy="380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上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70BD0DC-0264-CDC7-A5BB-787E8D5D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9470" y="1971322"/>
              <a:ext cx="4552029" cy="244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07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13B7D-781E-4C3B-FF33-B744E5F9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451183"/>
            <a:ext cx="10515600" cy="572400"/>
          </a:xfrm>
        </p:spPr>
        <p:txBody>
          <a:bodyPr/>
          <a:lstStyle/>
          <a:p>
            <a:r>
              <a:rPr lang="zh-CN" altLang="en-US" dirty="0"/>
              <a:t>上周</a:t>
            </a:r>
            <a:r>
              <a:rPr lang="en-US" altLang="zh-CN" dirty="0"/>
              <a:t>CSY model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7E83EA-4256-01AB-1CB6-3146D72C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70925"/>
            <a:ext cx="5969121" cy="3879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494EB5-D72F-A122-47BB-D15BE018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08" y="1870925"/>
            <a:ext cx="4826106" cy="35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8FF497-D545-A07B-8478-3FB00425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3" y="199032"/>
            <a:ext cx="3108382" cy="52192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81FBEF-BE8C-EC18-3C29-5E94DBE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9"/>
          <a:stretch/>
        </p:blipFill>
        <p:spPr>
          <a:xfrm>
            <a:off x="3415457" y="372654"/>
            <a:ext cx="4202897" cy="3183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3A280-5BF8-4E6E-E18C-030F80C3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104" y="3706939"/>
            <a:ext cx="5062977" cy="29520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A2959F-84FC-C49C-2177-8836E506277A}"/>
              </a:ext>
            </a:extLst>
          </p:cNvPr>
          <p:cNvSpPr txBox="1"/>
          <p:nvPr/>
        </p:nvSpPr>
        <p:spPr>
          <a:xfrm>
            <a:off x="7788552" y="2445381"/>
            <a:ext cx="4170608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视场</a:t>
            </a:r>
            <a:r>
              <a:rPr lang="en-US" altLang="zh-CN" dirty="0"/>
              <a:t>-&gt;LGN-&gt;V1</a:t>
            </a:r>
            <a:r>
              <a:rPr lang="zh-CN" altLang="en-US" dirty="0"/>
              <a:t>的投射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：左视场；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：左视场在右侧</a:t>
            </a:r>
            <a:r>
              <a:rPr lang="en-US" altLang="zh-CN" dirty="0"/>
              <a:t>LGN</a:t>
            </a: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层上的投射图；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：左视场在</a:t>
            </a:r>
            <a:r>
              <a:rPr lang="en-US" altLang="zh-CN" dirty="0"/>
              <a:t>V1</a:t>
            </a:r>
            <a:r>
              <a:rPr lang="zh-CN" altLang="en-US" dirty="0"/>
              <a:t>上的投射图；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DE0A12-6CDF-FC50-DDD9-E2E48B09FCEF}"/>
              </a:ext>
            </a:extLst>
          </p:cNvPr>
          <p:cNvSpPr txBox="1"/>
          <p:nvPr/>
        </p:nvSpPr>
        <p:spPr>
          <a:xfrm>
            <a:off x="1692552" y="4509328"/>
            <a:ext cx="10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inferior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C01943-625D-DFF0-46CC-4BC78C03418F}"/>
              </a:ext>
            </a:extLst>
          </p:cNvPr>
          <p:cNvSpPr txBox="1"/>
          <p:nvPr/>
        </p:nvSpPr>
        <p:spPr>
          <a:xfrm>
            <a:off x="1692552" y="399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superior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21393A-22F6-9817-8BB3-EA12716160F6}"/>
              </a:ext>
            </a:extLst>
          </p:cNvPr>
          <p:cNvSpPr txBox="1"/>
          <p:nvPr/>
        </p:nvSpPr>
        <p:spPr>
          <a:xfrm>
            <a:off x="4570354" y="30410"/>
            <a:ext cx="1077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superior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84D27E-A2E5-4008-C8CC-99F193EFF3E3}"/>
              </a:ext>
            </a:extLst>
          </p:cNvPr>
          <p:cNvSpPr txBox="1"/>
          <p:nvPr/>
        </p:nvSpPr>
        <p:spPr>
          <a:xfrm>
            <a:off x="4749151" y="3033314"/>
            <a:ext cx="10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inferior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E6E052-C7C8-423A-0A7E-3AE89F361265}"/>
              </a:ext>
            </a:extLst>
          </p:cNvPr>
          <p:cNvSpPr txBox="1"/>
          <p:nvPr/>
        </p:nvSpPr>
        <p:spPr>
          <a:xfrm>
            <a:off x="4495104" y="3585828"/>
            <a:ext cx="10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inferior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D5A6A6-4343-24DA-FF22-9EBB8CCAF342}"/>
              </a:ext>
            </a:extLst>
          </p:cNvPr>
          <p:cNvSpPr txBox="1"/>
          <p:nvPr/>
        </p:nvSpPr>
        <p:spPr>
          <a:xfrm>
            <a:off x="4673931" y="6309725"/>
            <a:ext cx="1077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superior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8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F64016-994B-2D68-9C07-50316FC1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58" y="403124"/>
            <a:ext cx="10045884" cy="5494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9222BE-7DCE-4310-15C6-45DE9176A0BA}"/>
              </a:ext>
            </a:extLst>
          </p:cNvPr>
          <p:cNvSpPr txBox="1"/>
          <p:nvPr/>
        </p:nvSpPr>
        <p:spPr>
          <a:xfrm>
            <a:off x="9884052" y="218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superior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7B56B2-81A7-413E-9B05-407284009330}"/>
              </a:ext>
            </a:extLst>
          </p:cNvPr>
          <p:cNvSpPr txBox="1"/>
          <p:nvPr/>
        </p:nvSpPr>
        <p:spPr>
          <a:xfrm>
            <a:off x="10188852" y="4066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inferior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057A00-88EC-5CD0-D5FE-B001BE5D8D86}"/>
              </a:ext>
            </a:extLst>
          </p:cNvPr>
          <p:cNvSpPr txBox="1"/>
          <p:nvPr/>
        </p:nvSpPr>
        <p:spPr>
          <a:xfrm>
            <a:off x="3048000" y="4262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inferior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88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EE4D0-F405-E001-B4BA-F8DE6B5C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/>
              <a:t>单眼</a:t>
            </a:r>
            <a:r>
              <a:rPr lang="en-US" altLang="zh-CN" dirty="0"/>
              <a:t>/</a:t>
            </a:r>
            <a:r>
              <a:rPr lang="zh-CN" altLang="en-US" dirty="0"/>
              <a:t>双眼视场以及其特点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再到</a:t>
            </a:r>
            <a:r>
              <a:rPr lang="en-US" altLang="zh-CN" dirty="0"/>
              <a:t>V1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>
                <a:solidFill>
                  <a:srgbClr val="FF0000"/>
                </a:solidFill>
              </a:rPr>
              <a:t>不同离心率下的</a:t>
            </a:r>
            <a:r>
              <a:rPr lang="en-US" altLang="zh-CN" dirty="0">
                <a:solidFill>
                  <a:srgbClr val="FF0000"/>
                </a:solidFill>
              </a:rPr>
              <a:t>LGN magnification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5. LGN ON/OFF-&gt;V1</a:t>
            </a:r>
            <a:r>
              <a:rPr lang="zh-CN" altLang="en-US" dirty="0"/>
              <a:t>的投射</a:t>
            </a:r>
            <a:r>
              <a:rPr lang="en-US" altLang="zh-CN" dirty="0"/>
              <a:t>(TBC)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92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5446253-03AA-8231-7F31-F8737AE7F9BF}"/>
              </a:ext>
            </a:extLst>
          </p:cNvPr>
          <p:cNvGrpSpPr/>
          <p:nvPr/>
        </p:nvGrpSpPr>
        <p:grpSpPr>
          <a:xfrm>
            <a:off x="6279851" y="38100"/>
            <a:ext cx="5810549" cy="4084435"/>
            <a:chOff x="493439" y="1039271"/>
            <a:chExt cx="5371827" cy="36933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8FF497-D545-A07B-8478-3FB00425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39" y="1039271"/>
              <a:ext cx="2199606" cy="369332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81FBEF-BE8C-EC18-3C29-5E94DBE31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28" r="14318"/>
            <a:stretch/>
          </p:blipFill>
          <p:spPr>
            <a:xfrm>
              <a:off x="2581476" y="1514861"/>
              <a:ext cx="3283790" cy="306481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3A2959F-84FC-C49C-2177-8836E506277A}"/>
              </a:ext>
            </a:extLst>
          </p:cNvPr>
          <p:cNvSpPr txBox="1"/>
          <p:nvPr/>
        </p:nvSpPr>
        <p:spPr>
          <a:xfrm>
            <a:off x="7627603" y="4159520"/>
            <a:ext cx="3641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：左视场；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：左视场在</a:t>
            </a:r>
            <a:r>
              <a:rPr lang="en-US" altLang="zh-CN" dirty="0"/>
              <a:t>LGN</a:t>
            </a: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层上的投射图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Areal magnification</a:t>
            </a:r>
            <a:r>
              <a:rPr lang="zh-CN" altLang="en-US" dirty="0"/>
              <a:t>的例子：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BDFE67-8084-E18A-9ACA-0408F7FC944B}"/>
                  </a:ext>
                </a:extLst>
              </p:cNvPr>
              <p:cNvSpPr txBox="1"/>
              <p:nvPr/>
            </p:nvSpPr>
            <p:spPr>
              <a:xfrm>
                <a:off x="325645" y="240621"/>
                <a:ext cx="5954206" cy="5099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Linear magnification</a:t>
                </a:r>
              </a:p>
              <a:p>
                <a:r>
                  <a:rPr lang="zh-CN" altLang="en-US" dirty="0"/>
                  <a:t>视场每度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长度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投影到皮层上的长度</a:t>
                </a:r>
                <a:endParaRPr lang="en-US" altLang="zh-CN" dirty="0"/>
              </a:p>
              <a:p>
                <a:r>
                  <a:rPr lang="en-US" altLang="zh-CN" dirty="0"/>
                  <a:t>Mm/deg visual field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b="0" dirty="0"/>
                  <a:t>: iso-eccentricity</a:t>
                </a:r>
                <a:r>
                  <a:rPr lang="zh-CN" altLang="en-US" b="0" dirty="0"/>
                  <a:t>上每</a:t>
                </a:r>
                <a:r>
                  <a:rPr lang="zh-CN" altLang="en-US" dirty="0"/>
                  <a:t>度投影到皮层上的长度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b="0" dirty="0"/>
                  <a:t>: iso-polar</a:t>
                </a:r>
                <a:r>
                  <a:rPr lang="zh-CN" altLang="en-US" dirty="0"/>
                  <a:t>上每度投影到皮层上的长度</a:t>
                </a:r>
                <a:endParaRPr lang="en-US" altLang="zh-CN" dirty="0"/>
              </a:p>
              <a:p>
                <a:r>
                  <a:rPr lang="en-US" altLang="zh-CN" dirty="0"/>
                  <a:t>PS: </a:t>
                </a:r>
                <a:r>
                  <a:rPr lang="zh-CN" altLang="en-US" dirty="0"/>
                  <a:t>视场每度为视网膜上的长度单位，约为</a:t>
                </a:r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tan1°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为眼轴长。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Areal magnification</a:t>
                </a:r>
                <a:r>
                  <a:rPr lang="en-US" altLang="zh-CN" b="1" dirty="0"/>
                  <a:t>-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视场每平方度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面积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投射到的皮层区域的表面积</a:t>
                </a:r>
                <a:endParaRPr lang="en-US" altLang="zh-CN" dirty="0"/>
              </a:p>
              <a:p>
                <a:r>
                  <a:rPr lang="en-US" altLang="zh-CN" dirty="0"/>
                  <a:t>Mm2/deg2 visual field</a:t>
                </a:r>
              </a:p>
              <a:p>
                <a:endParaRPr lang="en-US" altLang="zh-CN" dirty="0"/>
              </a:p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Cellular magnification-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视场每平方度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面积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投射到的皮层区域具有的细胞数量</a:t>
                </a:r>
                <a:r>
                  <a:rPr lang="en-US" altLang="zh-CN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已知</a:t>
                </a:r>
                <a:r>
                  <a:rPr lang="en-US" altLang="zh-CN" b="1" dirty="0"/>
                  <a:t>areal magnification</a:t>
                </a:r>
                <a:r>
                  <a:rPr lang="zh-CN" altLang="en-US" dirty="0"/>
                  <a:t>，要计算</a:t>
                </a:r>
                <a:r>
                  <a:rPr lang="en-US" altLang="zh-CN" dirty="0"/>
                  <a:t>cellular magnification:</a:t>
                </a:r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需要测量不同离心率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下皮层厚度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是离心率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BDFE67-8084-E18A-9ACA-0408F7FC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45" y="240621"/>
                <a:ext cx="5954206" cy="5099729"/>
              </a:xfrm>
              <a:prstGeom prst="rect">
                <a:avLst/>
              </a:prstGeom>
              <a:blipFill>
                <a:blip r:embed="rId5"/>
                <a:stretch>
                  <a:fillRect l="-819" t="-597" r="-1228" b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2E259CE-0B55-5DFE-1E2D-F335F82F7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380" y="4798945"/>
            <a:ext cx="4176045" cy="1487851"/>
          </a:xfrm>
          <a:prstGeom prst="rect">
            <a:avLst/>
          </a:prstGeom>
        </p:spPr>
      </p:pic>
      <p:sp>
        <p:nvSpPr>
          <p:cNvPr id="10" name="星形: 五角 9">
            <a:extLst>
              <a:ext uri="{FF2B5EF4-FFF2-40B4-BE49-F238E27FC236}">
                <a16:creationId xmlns:a16="http://schemas.microsoft.com/office/drawing/2014/main" id="{351990E0-CF34-9702-0F89-F915B03DE147}"/>
              </a:ext>
            </a:extLst>
          </p:cNvPr>
          <p:cNvSpPr/>
          <p:nvPr/>
        </p:nvSpPr>
        <p:spPr>
          <a:xfrm>
            <a:off x="9462968" y="1841500"/>
            <a:ext cx="316297" cy="32418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4371A2D9-51CC-5B59-8994-651AE06387A4}"/>
              </a:ext>
            </a:extLst>
          </p:cNvPr>
          <p:cNvSpPr/>
          <p:nvPr/>
        </p:nvSpPr>
        <p:spPr>
          <a:xfrm>
            <a:off x="7152371" y="1981199"/>
            <a:ext cx="331921" cy="280737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E649B333-A6EF-8B9A-3B79-446D418E5098}"/>
              </a:ext>
            </a:extLst>
          </p:cNvPr>
          <p:cNvSpPr/>
          <p:nvPr/>
        </p:nvSpPr>
        <p:spPr>
          <a:xfrm>
            <a:off x="8001000" y="5346700"/>
            <a:ext cx="317500" cy="2921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196C39DE-8703-1882-E6C1-F53894642840}"/>
              </a:ext>
            </a:extLst>
          </p:cNvPr>
          <p:cNvSpPr/>
          <p:nvPr/>
        </p:nvSpPr>
        <p:spPr>
          <a:xfrm>
            <a:off x="8001000" y="5825843"/>
            <a:ext cx="317500" cy="292100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36A7F6E-B61E-FA81-D600-24568F6C757A}"/>
              </a:ext>
            </a:extLst>
          </p:cNvPr>
          <p:cNvCxnSpPr>
            <a:cxnSpLocks/>
          </p:cNvCxnSpPr>
          <p:nvPr/>
        </p:nvCxnSpPr>
        <p:spPr>
          <a:xfrm>
            <a:off x="7886700" y="5754494"/>
            <a:ext cx="9779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2F94CAA-1F9B-FF1E-70D6-07DE565B0E8B}"/>
              </a:ext>
            </a:extLst>
          </p:cNvPr>
          <p:cNvSpPr txBox="1"/>
          <p:nvPr/>
        </p:nvSpPr>
        <p:spPr>
          <a:xfrm>
            <a:off x="8297120" y="5340350"/>
            <a:ext cx="75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52E1D5-2CE4-B680-29F0-8FAB40D67654}"/>
              </a:ext>
            </a:extLst>
          </p:cNvPr>
          <p:cNvSpPr txBox="1"/>
          <p:nvPr/>
        </p:nvSpPr>
        <p:spPr>
          <a:xfrm>
            <a:off x="8309820" y="5822950"/>
            <a:ext cx="75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面积</a:t>
            </a:r>
          </a:p>
        </p:txBody>
      </p:sp>
    </p:spTree>
    <p:extLst>
      <p:ext uri="{BB962C8B-B14F-4D97-AF65-F5344CB8AC3E}">
        <p14:creationId xmlns:p14="http://schemas.microsoft.com/office/powerpoint/2010/main" val="161578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1ECA0-5E41-4CE0-3DA0-6C56BECD7D93}"/>
                  </a:ext>
                </a:extLst>
              </p:cNvPr>
              <p:cNvSpPr txBox="1"/>
              <p:nvPr/>
            </p:nvSpPr>
            <p:spPr>
              <a:xfrm>
                <a:off x="674292" y="628869"/>
                <a:ext cx="473795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LGN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</a:rPr>
                          <m:t>Cellular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FF0000"/>
                            </a:solidFill>
                          </a:rPr>
                          <m:t>magnification</m:t>
                        </m:r>
                        <m:r>
                          <m:rPr>
                            <m:nor/>
                          </m:rPr>
                          <a:rPr lang="en-US" altLang="zh-CN" b="1" i="0" dirty="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b="1" dirty="0"/>
                  <a:t>:</a:t>
                </a:r>
              </a:p>
              <a:p>
                <a:r>
                  <a:rPr lang="zh-CN" altLang="en-US" dirty="0"/>
                  <a:t>视场每平方度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面积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投射到的皮层区域具有的细胞数量</a:t>
                </a:r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1ECA0-5E41-4CE0-3DA0-6C56BECD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2" y="628869"/>
                <a:ext cx="4737954" cy="923330"/>
              </a:xfrm>
              <a:prstGeom prst="rect">
                <a:avLst/>
              </a:prstGeom>
              <a:blipFill>
                <a:blip r:embed="rId3"/>
                <a:stretch>
                  <a:fillRect l="-1158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73EF17B-C83E-1C6B-C93D-0F6C4378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" y="3134418"/>
            <a:ext cx="5536500" cy="2392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079D11-D77D-ADCC-377A-9DDC3EA27273}"/>
                  </a:ext>
                </a:extLst>
              </p:cNvPr>
              <p:cNvSpPr txBox="1"/>
              <p:nvPr/>
            </p:nvSpPr>
            <p:spPr>
              <a:xfrm>
                <a:off x="757269" y="1785681"/>
                <a:ext cx="413021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dirty="0"/>
                  <a:t>E: </a:t>
                </a:r>
                <a:r>
                  <a:rPr lang="zh-CN" altLang="en-US" dirty="0"/>
                  <a:t>离心率；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为系数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不同层具有不同的</a:t>
                </a:r>
                <a:r>
                  <a:rPr lang="en-US" altLang="zh-CN" dirty="0"/>
                  <a:t>Mc</a:t>
                </a:r>
                <a:r>
                  <a:rPr lang="zh-CN" altLang="en-US" dirty="0"/>
                  <a:t>；结果如下表：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079D11-D77D-ADCC-377A-9DDC3EA2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9" y="1785681"/>
                <a:ext cx="4130211" cy="1477328"/>
              </a:xfrm>
              <a:prstGeom prst="rect">
                <a:avLst/>
              </a:prstGeom>
              <a:blipFill>
                <a:blip r:embed="rId5"/>
                <a:stretch>
                  <a:fillRect l="-1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FA4A3B27-E7AA-FEDB-29E1-7BAF7364B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1668321"/>
            <a:ext cx="6464929" cy="425348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6FC4E99-AD4B-9AAA-40AE-2DF48AD3013E}"/>
              </a:ext>
            </a:extLst>
          </p:cNvPr>
          <p:cNvSpPr txBox="1"/>
          <p:nvPr/>
        </p:nvSpPr>
        <p:spPr>
          <a:xfrm>
            <a:off x="6946046" y="351870"/>
            <a:ext cx="4737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E</a:t>
            </a:r>
            <a:r>
              <a:rPr lang="zh-CN" altLang="en-US" sz="2400" b="1" dirty="0"/>
              <a:t>增大，</a:t>
            </a:r>
            <a:r>
              <a:rPr lang="en-US" altLang="zh-CN" sz="2400" b="1" dirty="0"/>
              <a:t>LGN</a:t>
            </a:r>
            <a:r>
              <a:rPr lang="zh-CN" altLang="en-US" sz="2400" b="1" dirty="0"/>
              <a:t>里</a:t>
            </a:r>
            <a:r>
              <a:rPr lang="en-US" altLang="zh-CN" sz="2400" b="1" dirty="0"/>
              <a:t>#M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#P</a:t>
            </a:r>
            <a:r>
              <a:rPr lang="zh-CN" altLang="en-US" sz="2400" b="1" dirty="0"/>
              <a:t>大幅下降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1°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#P/#M=40</a:t>
            </a:r>
          </a:p>
          <a:p>
            <a:pPr algn="ctr"/>
            <a:r>
              <a:rPr lang="en-US" altLang="zh-CN" sz="2400" b="1" dirty="0"/>
              <a:t>80°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#P/#M=4</a:t>
            </a:r>
            <a:endParaRPr lang="zh-CN" altLang="en-US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251228-D41C-8ACE-F83E-1504FC3D2290}"/>
              </a:ext>
            </a:extLst>
          </p:cNvPr>
          <p:cNvCxnSpPr>
            <a:cxnSpLocks/>
          </p:cNvCxnSpPr>
          <p:nvPr/>
        </p:nvCxnSpPr>
        <p:spPr>
          <a:xfrm>
            <a:off x="5613400" y="768089"/>
            <a:ext cx="0" cy="5162811"/>
          </a:xfrm>
          <a:prstGeom prst="line">
            <a:avLst/>
          </a:prstGeom>
          <a:ln w="476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88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1ECA0-5E41-4CE0-3DA0-6C56BECD7D93}"/>
                  </a:ext>
                </a:extLst>
              </p:cNvPr>
              <p:cNvSpPr txBox="1"/>
              <p:nvPr/>
            </p:nvSpPr>
            <p:spPr>
              <a:xfrm>
                <a:off x="977044" y="397689"/>
                <a:ext cx="81809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V1 areal magnification-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b="1" dirty="0"/>
                  <a:t>:</a:t>
                </a:r>
              </a:p>
              <a:p>
                <a:endParaRPr lang="en-US" altLang="zh-CN" b="1" dirty="0"/>
              </a:p>
              <a:p>
                <a:r>
                  <a:rPr lang="zh-CN" altLang="en-US" dirty="0"/>
                  <a:t>视场每平方度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面积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投射到的皮层区域的表面积</a:t>
                </a:r>
                <a:endParaRPr lang="en-US" altLang="zh-CN" dirty="0"/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41ECA0-5E41-4CE0-3DA0-6C56BECD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44" y="397689"/>
                <a:ext cx="8180904" cy="1200329"/>
              </a:xfrm>
              <a:prstGeom prst="rect">
                <a:avLst/>
              </a:prstGeom>
              <a:blipFill>
                <a:blip r:embed="rId2"/>
                <a:stretch>
                  <a:fillRect l="-596" t="-2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4D5EAF8-DBF1-E960-7A99-718C624D8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98"/>
          <a:stretch/>
        </p:blipFill>
        <p:spPr>
          <a:xfrm>
            <a:off x="1066996" y="1828795"/>
            <a:ext cx="4814156" cy="495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E0BE7-2524-FF23-7227-FA7A5308D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47" y="143868"/>
            <a:ext cx="4977666" cy="2908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C2F126-692F-997C-6AEB-94EE417E4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83" y="4027756"/>
            <a:ext cx="5528653" cy="24331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41CB2C-B582-A5D9-86E2-ACC797833903}"/>
              </a:ext>
            </a:extLst>
          </p:cNvPr>
          <p:cNvSpPr txBox="1"/>
          <p:nvPr/>
        </p:nvSpPr>
        <p:spPr>
          <a:xfrm>
            <a:off x="1549596" y="3150108"/>
            <a:ext cx="3601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V1 cortical point image size:</a:t>
            </a:r>
          </a:p>
          <a:p>
            <a:r>
              <a:rPr lang="zh-CN" altLang="en-US" dirty="0"/>
              <a:t>皮层参与处理视场里任意一点的表面积大小</a:t>
            </a:r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81F785B-1C36-B184-1C8E-4190DFE69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351" y="3596681"/>
            <a:ext cx="4977666" cy="269377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A900DF-C766-5651-F6D9-67E3C154B4B7}"/>
              </a:ext>
            </a:extLst>
          </p:cNvPr>
          <p:cNvSpPr/>
          <p:nvPr/>
        </p:nvSpPr>
        <p:spPr>
          <a:xfrm>
            <a:off x="647700" y="80368"/>
            <a:ext cx="10820400" cy="2849308"/>
          </a:xfrm>
          <a:prstGeom prst="roundRect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08E4770-0D32-88E0-54E2-8A6ECCB482D6}"/>
              </a:ext>
            </a:extLst>
          </p:cNvPr>
          <p:cNvSpPr/>
          <p:nvPr/>
        </p:nvSpPr>
        <p:spPr>
          <a:xfrm>
            <a:off x="566983" y="3145235"/>
            <a:ext cx="5757983" cy="3378575"/>
          </a:xfrm>
          <a:prstGeom prst="roundRect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B935492C-0351-6A0E-479C-16F0F2C35780}"/>
              </a:ext>
            </a:extLst>
          </p:cNvPr>
          <p:cNvSpPr/>
          <p:nvPr/>
        </p:nvSpPr>
        <p:spPr>
          <a:xfrm>
            <a:off x="8864600" y="2929676"/>
            <a:ext cx="774700" cy="68620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号 20">
            <a:extLst>
              <a:ext uri="{FF2B5EF4-FFF2-40B4-BE49-F238E27FC236}">
                <a16:creationId xmlns:a16="http://schemas.microsoft.com/office/drawing/2014/main" id="{3F2B4254-5862-0419-585C-6E77D5357C4C}"/>
              </a:ext>
            </a:extLst>
          </p:cNvPr>
          <p:cNvSpPr/>
          <p:nvPr/>
        </p:nvSpPr>
        <p:spPr>
          <a:xfrm>
            <a:off x="5854432" y="4605933"/>
            <a:ext cx="711738" cy="5207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7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305E4A-31A3-132D-8659-23E326C11A4E}"/>
              </a:ext>
            </a:extLst>
          </p:cNvPr>
          <p:cNvSpPr txBox="1"/>
          <p:nvPr/>
        </p:nvSpPr>
        <p:spPr>
          <a:xfrm>
            <a:off x="1883520" y="269103"/>
            <a:ext cx="818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2"/>
                </a:solidFill>
              </a:rPr>
              <a:t>随着离心率</a:t>
            </a:r>
            <a:r>
              <a:rPr lang="en-US" altLang="zh-CN" dirty="0">
                <a:solidFill>
                  <a:schemeClr val="accent2"/>
                </a:solidFill>
              </a:rPr>
              <a:t>E</a:t>
            </a:r>
            <a:r>
              <a:rPr lang="zh-CN" altLang="en-US" dirty="0">
                <a:solidFill>
                  <a:schemeClr val="accent2"/>
                </a:solidFill>
              </a:rPr>
              <a:t>的变化，处理信息的</a:t>
            </a:r>
            <a:r>
              <a:rPr lang="en-US" altLang="zh-CN" dirty="0">
                <a:solidFill>
                  <a:schemeClr val="accent2"/>
                </a:solidFill>
              </a:rPr>
              <a:t>LGN</a:t>
            </a:r>
            <a:r>
              <a:rPr lang="zh-CN" altLang="en-US" dirty="0">
                <a:solidFill>
                  <a:schemeClr val="accent2"/>
                </a:solidFill>
              </a:rPr>
              <a:t>细胞数量与</a:t>
            </a:r>
            <a:r>
              <a:rPr lang="en-US" altLang="zh-CN" dirty="0">
                <a:solidFill>
                  <a:schemeClr val="accent2"/>
                </a:solidFill>
              </a:rPr>
              <a:t>V1</a:t>
            </a:r>
            <a:r>
              <a:rPr lang="zh-CN" altLang="en-US" dirty="0">
                <a:solidFill>
                  <a:schemeClr val="accent2"/>
                </a:solidFill>
              </a:rPr>
              <a:t>细胞数量的比例的变化：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V1 L4Calpha/LGN M:</a:t>
            </a:r>
          </a:p>
          <a:p>
            <a:r>
              <a:rPr lang="en-US" altLang="zh-CN" dirty="0"/>
              <a:t>0°</a:t>
            </a:r>
            <a:r>
              <a:rPr lang="zh-CN" altLang="en-US" dirty="0"/>
              <a:t>：</a:t>
            </a:r>
            <a:r>
              <a:rPr lang="en-US" altLang="zh-CN" dirty="0"/>
              <a:t>7000</a:t>
            </a:r>
          </a:p>
          <a:p>
            <a:r>
              <a:rPr lang="en-US" altLang="zh-CN" dirty="0"/>
              <a:t>80°</a:t>
            </a:r>
            <a:r>
              <a:rPr lang="zh-CN" altLang="en-US" dirty="0"/>
              <a:t>：</a:t>
            </a:r>
            <a:r>
              <a:rPr lang="en-US" altLang="zh-CN" dirty="0"/>
              <a:t>45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219F73-5F83-6C6A-B90C-A48EBDD3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20" y="1936494"/>
            <a:ext cx="7573976" cy="4098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15AA24-78BD-229F-5D31-4176EB9C1D15}"/>
              </a:ext>
            </a:extLst>
          </p:cNvPr>
          <p:cNvSpPr txBox="1"/>
          <p:nvPr/>
        </p:nvSpPr>
        <p:spPr>
          <a:xfrm>
            <a:off x="5537200" y="8231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V1 L4Cbeta/LGN P</a:t>
            </a:r>
            <a:r>
              <a:rPr lang="zh-CN" altLang="en-US" dirty="0"/>
              <a:t>细胞：</a:t>
            </a:r>
            <a:endParaRPr lang="en-US" altLang="zh-CN" dirty="0"/>
          </a:p>
          <a:p>
            <a:r>
              <a:rPr lang="en-US" altLang="zh-CN" dirty="0"/>
              <a:t>0°</a:t>
            </a:r>
            <a:r>
              <a:rPr lang="zh-CN" altLang="en-US" dirty="0"/>
              <a:t>：</a:t>
            </a:r>
            <a:r>
              <a:rPr lang="en-US" altLang="zh-CN" dirty="0"/>
              <a:t>240</a:t>
            </a:r>
          </a:p>
          <a:p>
            <a:r>
              <a:rPr lang="en-US" altLang="zh-CN" dirty="0"/>
              <a:t>80°</a:t>
            </a:r>
            <a:r>
              <a:rPr lang="zh-CN" altLang="en-US" dirty="0"/>
              <a:t>：</a:t>
            </a:r>
            <a:r>
              <a:rPr lang="en-US" altLang="zh-CN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6573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237F45-62EB-8404-9AB2-18EA7F48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2" y="958333"/>
            <a:ext cx="4670507" cy="4670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160ED4-E903-1408-CCFF-3801A6AB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069" y="848283"/>
            <a:ext cx="4161874" cy="4890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850759-822B-E691-A148-3023E9A76C24}"/>
              </a:ext>
            </a:extLst>
          </p:cNvPr>
          <p:cNvSpPr txBox="1"/>
          <p:nvPr/>
        </p:nvSpPr>
        <p:spPr>
          <a:xfrm>
            <a:off x="2152456" y="408999"/>
            <a:ext cx="7062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小结：左视场在</a:t>
            </a:r>
            <a:r>
              <a:rPr lang="en-US" altLang="zh-CN" sz="2400" b="1" dirty="0">
                <a:solidFill>
                  <a:srgbClr val="FF0000"/>
                </a:solidFill>
              </a:rPr>
              <a:t>LGN</a:t>
            </a:r>
            <a:r>
              <a:rPr lang="zh-CN" altLang="en-US" sz="2400" b="1" dirty="0">
                <a:solidFill>
                  <a:srgbClr val="FF0000"/>
                </a:solidFill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</a:rPr>
              <a:t>V1</a:t>
            </a:r>
            <a:r>
              <a:rPr lang="zh-CN" altLang="en-US" sz="2400" b="1" dirty="0">
                <a:solidFill>
                  <a:srgbClr val="FF0000"/>
                </a:solidFill>
              </a:rPr>
              <a:t>上的</a:t>
            </a:r>
            <a:r>
              <a:rPr lang="en-US" altLang="zh-CN" sz="2400" b="1" dirty="0">
                <a:solidFill>
                  <a:srgbClr val="FF0000"/>
                </a:solidFill>
              </a:rPr>
              <a:t>retinotopy map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27B85E-18CA-E87D-8ECD-1A898B66885B}"/>
              </a:ext>
            </a:extLst>
          </p:cNvPr>
          <p:cNvSpPr txBox="1"/>
          <p:nvPr/>
        </p:nvSpPr>
        <p:spPr>
          <a:xfrm>
            <a:off x="9607633" y="2279935"/>
            <a:ext cx="24065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b="1" dirty="0"/>
              <a:t>左视场</a:t>
            </a:r>
            <a:r>
              <a:rPr lang="en-US" altLang="zh-CN" b="1" dirty="0"/>
              <a:t>-&gt;</a:t>
            </a:r>
            <a:r>
              <a:rPr lang="zh-CN" altLang="en-US" b="1" dirty="0"/>
              <a:t>右侧</a:t>
            </a:r>
            <a:r>
              <a:rPr lang="en-US" altLang="zh-CN" b="1" dirty="0"/>
              <a:t>LGN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 dirty="0"/>
              <a:t>LGN6</a:t>
            </a:r>
            <a:r>
              <a:rPr lang="zh-CN" altLang="en-US" b="1" dirty="0"/>
              <a:t>层的</a:t>
            </a:r>
            <a:r>
              <a:rPr lang="en-US" altLang="zh-CN" b="1" dirty="0"/>
              <a:t>retinotopy map</a:t>
            </a:r>
            <a:r>
              <a:rPr lang="zh-CN" altLang="en-US" b="1" dirty="0"/>
              <a:t>有所不同；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 dirty="0"/>
              <a:t>LGN</a:t>
            </a:r>
            <a:r>
              <a:rPr lang="zh-CN" altLang="en-US" b="1" dirty="0"/>
              <a:t>投射到</a:t>
            </a:r>
            <a:r>
              <a:rPr lang="en-US" altLang="zh-CN" b="1" dirty="0"/>
              <a:t>V1</a:t>
            </a:r>
            <a:r>
              <a:rPr lang="zh-CN" altLang="en-US" b="1" dirty="0"/>
              <a:t>时</a:t>
            </a:r>
            <a:r>
              <a:rPr lang="en-US" altLang="zh-CN" b="1" dirty="0"/>
              <a:t>superior</a:t>
            </a:r>
            <a:r>
              <a:rPr lang="zh-CN" altLang="en-US" b="1" dirty="0"/>
              <a:t>和</a:t>
            </a:r>
            <a:r>
              <a:rPr lang="en-US" altLang="zh-CN" b="1" dirty="0"/>
              <a:t>inferior</a:t>
            </a:r>
            <a:r>
              <a:rPr lang="zh-CN" altLang="en-US" b="1" dirty="0"/>
              <a:t>翻转；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 dirty="0"/>
              <a:t>LGN</a:t>
            </a:r>
            <a:r>
              <a:rPr lang="zh-CN" altLang="en-US" b="1" dirty="0"/>
              <a:t>和</a:t>
            </a:r>
            <a:r>
              <a:rPr lang="en-US" altLang="zh-CN" b="1" dirty="0"/>
              <a:t>V1</a:t>
            </a:r>
            <a:r>
              <a:rPr lang="zh-CN" altLang="en-US" b="1" dirty="0"/>
              <a:t>的</a:t>
            </a:r>
            <a:r>
              <a:rPr lang="en-US" altLang="zh-CN" b="1" dirty="0"/>
              <a:t>areal magnification</a:t>
            </a:r>
            <a:r>
              <a:rPr lang="zh-CN" altLang="en-US" b="1" dirty="0"/>
              <a:t>是离心率</a:t>
            </a:r>
            <a:r>
              <a:rPr lang="en-US" altLang="zh-CN" b="1" dirty="0"/>
              <a:t>E</a:t>
            </a:r>
            <a:r>
              <a:rPr lang="zh-CN" altLang="en-US" b="1" dirty="0"/>
              <a:t>的函数，</a:t>
            </a:r>
            <a:r>
              <a:rPr lang="en-US" altLang="zh-CN" b="1" dirty="0"/>
              <a:t>E</a:t>
            </a:r>
            <a:r>
              <a:rPr lang="zh-CN" altLang="en-US" b="1" dirty="0"/>
              <a:t>↑</a:t>
            </a:r>
            <a:r>
              <a:rPr lang="en-US" altLang="zh-CN" b="1" dirty="0"/>
              <a:t>magnification</a:t>
            </a:r>
            <a:r>
              <a:rPr lang="zh-CN" altLang="en-US" b="1" dirty="0"/>
              <a:t>↓。</a:t>
            </a:r>
            <a:endParaRPr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289F13-27E0-499E-9760-085BBA4C3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662" y="182123"/>
            <a:ext cx="1672505" cy="20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2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EE4D0-F405-E001-B4BA-F8DE6B5C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/>
              <a:t>单眼</a:t>
            </a:r>
            <a:r>
              <a:rPr lang="en-US" altLang="zh-CN" dirty="0"/>
              <a:t>/</a:t>
            </a:r>
            <a:r>
              <a:rPr lang="zh-CN" altLang="en-US" dirty="0"/>
              <a:t>双眼视场以及其特点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再到</a:t>
            </a:r>
            <a:r>
              <a:rPr lang="en-US" altLang="zh-CN" dirty="0"/>
              <a:t>V1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不同离心率下的</a:t>
            </a:r>
            <a:r>
              <a:rPr lang="en-US" altLang="zh-CN" dirty="0"/>
              <a:t>LGN magnification</a:t>
            </a:r>
            <a:r>
              <a:rPr lang="zh-CN" altLang="en-US" dirty="0"/>
              <a:t>和</a:t>
            </a:r>
            <a:r>
              <a:rPr lang="en-US" altLang="zh-CN" dirty="0"/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en-US" altLang="zh-CN" dirty="0">
                <a:solidFill>
                  <a:srgbClr val="FF0000"/>
                </a:solidFill>
              </a:rPr>
              <a:t>. LGN ON/OFF-&gt;V1</a:t>
            </a:r>
            <a:r>
              <a:rPr lang="zh-CN" altLang="en-US" dirty="0">
                <a:solidFill>
                  <a:srgbClr val="FF0000"/>
                </a:solidFill>
              </a:rPr>
              <a:t>的投射</a:t>
            </a:r>
            <a:r>
              <a:rPr lang="en-US" altLang="zh-CN" dirty="0">
                <a:solidFill>
                  <a:srgbClr val="FF0000"/>
                </a:solidFill>
              </a:rPr>
              <a:t>(TBC)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75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13B7D-781E-4C3B-FF33-B744E5F9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492125"/>
            <a:ext cx="10515600" cy="1387475"/>
          </a:xfrm>
        </p:spPr>
        <p:txBody>
          <a:bodyPr/>
          <a:lstStyle/>
          <a:p>
            <a:r>
              <a:rPr lang="en-US" altLang="zh-CN" b="1" dirty="0"/>
              <a:t>Q</a:t>
            </a:r>
            <a:r>
              <a:rPr lang="zh-CN" altLang="en-US" b="1" dirty="0"/>
              <a:t>：在</a:t>
            </a:r>
            <a:r>
              <a:rPr lang="en-US" altLang="zh-CN" b="1" dirty="0"/>
              <a:t>macaque</a:t>
            </a:r>
            <a:r>
              <a:rPr lang="zh-CN" altLang="en-US" b="1" dirty="0"/>
              <a:t>中，</a:t>
            </a:r>
            <a:r>
              <a:rPr lang="en-US" altLang="zh-CN" b="1" dirty="0"/>
              <a:t>RGC ON/OFF</a:t>
            </a:r>
            <a:r>
              <a:rPr lang="zh-CN" altLang="en-US" b="1" dirty="0"/>
              <a:t>、</a:t>
            </a:r>
            <a:r>
              <a:rPr lang="en-US" altLang="zh-CN" b="1" dirty="0"/>
              <a:t>LGN ON/OFF-&gt;V1</a:t>
            </a:r>
            <a:r>
              <a:rPr lang="zh-CN" altLang="en-US" b="1" dirty="0"/>
              <a:t>的前馈投射规则是怎样的？？</a:t>
            </a:r>
            <a:endParaRPr lang="en-US" altLang="zh-CN" b="1" dirty="0"/>
          </a:p>
          <a:p>
            <a:r>
              <a:rPr lang="zh-CN" altLang="en-US" dirty="0"/>
              <a:t>？？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7E83EA-4256-01AB-1CB6-3146D72C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8" y="2041524"/>
            <a:ext cx="5969121" cy="3879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494EB5-D72F-A122-47BB-D15BE018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899" y="2041524"/>
            <a:ext cx="4826106" cy="35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7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97BD0B-559A-ADEB-AFC0-753A72FB69BF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/>
              <a:t>单眼</a:t>
            </a:r>
            <a:r>
              <a:rPr lang="en-US" altLang="zh-CN" dirty="0"/>
              <a:t>/</a:t>
            </a:r>
            <a:r>
              <a:rPr lang="zh-CN" altLang="en-US" dirty="0"/>
              <a:t>双眼视场以及其特点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再到</a:t>
            </a:r>
            <a:r>
              <a:rPr lang="en-US" altLang="zh-CN" dirty="0"/>
              <a:t>V1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不同离心率下的</a:t>
            </a:r>
            <a:r>
              <a:rPr lang="en-US" altLang="zh-CN" dirty="0"/>
              <a:t>LGN magnification</a:t>
            </a:r>
            <a:r>
              <a:rPr lang="zh-CN" altLang="en-US" dirty="0"/>
              <a:t>和</a:t>
            </a:r>
            <a:r>
              <a:rPr lang="en-US" altLang="zh-CN" dirty="0"/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5. LGN ON/OFF-&gt;V1</a:t>
            </a:r>
            <a:r>
              <a:rPr lang="zh-CN" altLang="en-US" dirty="0"/>
              <a:t>的投射</a:t>
            </a:r>
            <a:r>
              <a:rPr lang="en-US" altLang="zh-CN" dirty="0"/>
              <a:t>(TBC)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2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8552EA-46A3-6385-1DE0-21EF15D8FB2F}"/>
              </a:ext>
            </a:extLst>
          </p:cNvPr>
          <p:cNvSpPr txBox="1"/>
          <p:nvPr/>
        </p:nvSpPr>
        <p:spPr>
          <a:xfrm>
            <a:off x="1156139" y="648172"/>
            <a:ext cx="10131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精确测量细胞的感受野：</a:t>
            </a:r>
            <a:endParaRPr lang="en-US" altLang="zh-CN" sz="2000" dirty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Macque</a:t>
            </a:r>
            <a:r>
              <a:rPr lang="en-US" altLang="zh-CN" sz="2000" dirty="0">
                <a:solidFill>
                  <a:srgbClr val="FF0000"/>
                </a:solidFill>
              </a:rPr>
              <a:t> V1</a:t>
            </a:r>
            <a:r>
              <a:rPr lang="zh-CN" altLang="en-US" sz="2000" dirty="0">
                <a:solidFill>
                  <a:srgbClr val="FF0000"/>
                </a:solidFill>
              </a:rPr>
              <a:t>细胞具有</a:t>
            </a:r>
            <a:r>
              <a:rPr lang="en-US" altLang="zh-CN" sz="2000" dirty="0">
                <a:solidFill>
                  <a:srgbClr val="FF0000"/>
                </a:solidFill>
              </a:rPr>
              <a:t>micro-retinotopy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orientation map pinwheel center</a:t>
            </a:r>
            <a:r>
              <a:rPr lang="zh-CN" altLang="en-US" sz="2000" dirty="0">
                <a:solidFill>
                  <a:srgbClr val="FF0000"/>
                </a:solidFill>
              </a:rPr>
              <a:t>附近细胞的感受野更类似！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CE908F-688C-BD4D-0D9F-093AFA5E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673610"/>
            <a:ext cx="11419605" cy="4832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3B5A03-1F41-8508-F0F1-CB18BF8C34F1}"/>
              </a:ext>
            </a:extLst>
          </p:cNvPr>
          <p:cNvSpPr/>
          <p:nvPr/>
        </p:nvSpPr>
        <p:spPr>
          <a:xfrm>
            <a:off x="336332" y="4225159"/>
            <a:ext cx="11550866" cy="231206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69821A-5DE8-AD56-DEFE-CAFABCDBA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59" y="150347"/>
            <a:ext cx="4386999" cy="762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C45670-63D0-5C35-B5BD-344E50D7B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76" y="282613"/>
            <a:ext cx="1768368" cy="5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81071-1DDA-00FE-3BCE-553381C6E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314"/>
            <a:ext cx="9144000" cy="2387600"/>
          </a:xfr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Orientation map</a:t>
            </a:r>
            <a:r>
              <a:rPr lang="zh-CN" altLang="en-US" dirty="0"/>
              <a:t>起源的理论模型</a:t>
            </a:r>
          </a:p>
        </p:txBody>
      </p:sp>
    </p:spTree>
    <p:extLst>
      <p:ext uri="{BB962C8B-B14F-4D97-AF65-F5344CB8AC3E}">
        <p14:creationId xmlns:p14="http://schemas.microsoft.com/office/powerpoint/2010/main" val="168149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FF9BC7-E698-C447-ADD8-5A822DD1B5DC}"/>
              </a:ext>
            </a:extLst>
          </p:cNvPr>
          <p:cNvSpPr txBox="1"/>
          <p:nvPr/>
        </p:nvSpPr>
        <p:spPr>
          <a:xfrm>
            <a:off x="721594" y="1308236"/>
            <a:ext cx="10989747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：周期性的</a:t>
            </a:r>
            <a:r>
              <a:rPr lang="en-US" altLang="zh-CN" dirty="0">
                <a:solidFill>
                  <a:srgbClr val="FF0000"/>
                </a:solidFill>
              </a:rPr>
              <a:t>orientation map</a:t>
            </a:r>
            <a:r>
              <a:rPr lang="zh-CN" altLang="en-US" dirty="0">
                <a:solidFill>
                  <a:srgbClr val="FF0000"/>
                </a:solidFill>
              </a:rPr>
              <a:t>是如何形成的？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2011</a:t>
            </a:r>
            <a:r>
              <a:rPr lang="zh-CN" altLang="en-US" dirty="0">
                <a:solidFill>
                  <a:srgbClr val="FF0000"/>
                </a:solidFill>
              </a:rPr>
              <a:t>年的理论认为：</a:t>
            </a:r>
            <a:r>
              <a:rPr lang="en-US" altLang="zh-CN" dirty="0">
                <a:solidFill>
                  <a:srgbClr val="FF0000"/>
                </a:solidFill>
              </a:rPr>
              <a:t>orientation map</a:t>
            </a:r>
            <a:r>
              <a:rPr lang="zh-CN" altLang="en-US" dirty="0">
                <a:solidFill>
                  <a:srgbClr val="FF0000"/>
                </a:solidFill>
              </a:rPr>
              <a:t>起源于</a:t>
            </a:r>
            <a:r>
              <a:rPr lang="en-US" altLang="zh-CN" dirty="0">
                <a:solidFill>
                  <a:srgbClr val="FF0000"/>
                </a:solidFill>
              </a:rPr>
              <a:t>retinal mosaics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altLang="zh-CN" dirty="0"/>
          </a:p>
          <a:p>
            <a:r>
              <a:rPr lang="en-US" altLang="zh-CN" b="1" dirty="0"/>
              <a:t>Retinal mosaics </a:t>
            </a:r>
            <a:r>
              <a:rPr lang="zh-CN" altLang="en-US" dirty="0"/>
              <a:t>是指</a:t>
            </a:r>
            <a:r>
              <a:rPr lang="en-US" altLang="zh-CN" dirty="0"/>
              <a:t>RGC</a:t>
            </a:r>
            <a:r>
              <a:rPr lang="zh-CN" altLang="en-US" dirty="0"/>
              <a:t>中的</a:t>
            </a:r>
            <a:r>
              <a:rPr lang="en-US" altLang="zh-CN" dirty="0"/>
              <a:t>ON</a:t>
            </a:r>
            <a:r>
              <a:rPr lang="zh-CN" altLang="en-US" dirty="0"/>
              <a:t>和</a:t>
            </a:r>
            <a:r>
              <a:rPr lang="en-US" altLang="zh-CN" dirty="0"/>
              <a:t>OFF</a:t>
            </a:r>
            <a:r>
              <a:rPr lang="zh-CN" altLang="en-US" dirty="0"/>
              <a:t>细胞在空间中的分布模式；不同类型例如</a:t>
            </a:r>
            <a:r>
              <a:rPr lang="en-US" altLang="zh-CN" dirty="0"/>
              <a:t>ON</a:t>
            </a:r>
            <a:r>
              <a:rPr lang="zh-CN" altLang="en-US" dirty="0"/>
              <a:t>和</a:t>
            </a:r>
            <a:r>
              <a:rPr lang="en-US" altLang="zh-CN" dirty="0"/>
              <a:t>OFF RGC</a:t>
            </a:r>
            <a:r>
              <a:rPr lang="zh-CN" altLang="en-US" dirty="0"/>
              <a:t>细胞的空间分布是相互独立的（在满足胞体之间不存在</a:t>
            </a:r>
            <a:r>
              <a:rPr lang="en-US" altLang="zh-CN" dirty="0"/>
              <a:t>Overlap</a:t>
            </a:r>
            <a:r>
              <a:rPr lang="zh-CN" altLang="en-US" dirty="0"/>
              <a:t>的情况下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>
                <a:solidFill>
                  <a:srgbClr val="0070C0"/>
                </a:solidFill>
              </a:rPr>
              <a:t>假设：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b="1" dirty="0">
                <a:solidFill>
                  <a:srgbClr val="0070C0"/>
                </a:solidFill>
              </a:rPr>
              <a:t>RGC ON/OFF mosaics</a:t>
            </a:r>
            <a:r>
              <a:rPr lang="zh-CN" altLang="en-US" b="1" dirty="0">
                <a:solidFill>
                  <a:srgbClr val="0070C0"/>
                </a:solidFill>
              </a:rPr>
              <a:t>是相互独立的六角形网格；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solidFill>
                  <a:srgbClr val="0070C0"/>
                </a:solidFill>
              </a:rPr>
              <a:t>从</a:t>
            </a:r>
            <a:r>
              <a:rPr lang="en-US" altLang="zh-CN" b="1" dirty="0">
                <a:solidFill>
                  <a:srgbClr val="0070C0"/>
                </a:solidFill>
              </a:rPr>
              <a:t>RGC/LGN</a:t>
            </a:r>
            <a:r>
              <a:rPr lang="zh-CN" altLang="en-US" b="1" dirty="0">
                <a:solidFill>
                  <a:srgbClr val="0070C0"/>
                </a:solidFill>
              </a:rPr>
              <a:t>到</a:t>
            </a:r>
            <a:r>
              <a:rPr lang="en-US" altLang="zh-CN" b="1" dirty="0">
                <a:solidFill>
                  <a:srgbClr val="0070C0"/>
                </a:solidFill>
              </a:rPr>
              <a:t>V1</a:t>
            </a:r>
            <a:r>
              <a:rPr lang="zh-CN" altLang="en-US" b="1" dirty="0">
                <a:solidFill>
                  <a:srgbClr val="0070C0"/>
                </a:solidFill>
              </a:rPr>
              <a:t>的投射是</a:t>
            </a:r>
            <a:r>
              <a:rPr lang="en-US" altLang="zh-CN" sz="1800" b="1" i="0" dirty="0">
                <a:solidFill>
                  <a:srgbClr val="0070C0"/>
                </a:solidFill>
                <a:effectLst/>
                <a:latin typeface="AdvOT3c2d9f11"/>
              </a:rPr>
              <a:t>statistical wiring model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关键预测：皮层里的</a:t>
            </a:r>
            <a:r>
              <a:rPr lang="en-US" altLang="zh-CN" dirty="0"/>
              <a:t>iso-orientation</a:t>
            </a:r>
            <a:r>
              <a:rPr lang="zh-CN" altLang="en-US" dirty="0"/>
              <a:t>的中心呈现六角形网格，因为</a:t>
            </a:r>
            <a:r>
              <a:rPr lang="en-US" altLang="zh-CN" dirty="0"/>
              <a:t>ON/OFF mosaics </a:t>
            </a:r>
            <a:r>
              <a:rPr lang="zh-CN" altLang="en-US" dirty="0"/>
              <a:t>错位形成的</a:t>
            </a:r>
            <a:r>
              <a:rPr lang="en-US" altLang="zh-CN" dirty="0" err="1"/>
              <a:t>moire</a:t>
            </a:r>
            <a:r>
              <a:rPr lang="en-US" altLang="zh-CN" dirty="0"/>
              <a:t>-interference</a:t>
            </a:r>
            <a:r>
              <a:rPr lang="zh-CN" altLang="en-US" dirty="0"/>
              <a:t>模式呈周期性的六角形网格状。</a:t>
            </a:r>
            <a:endParaRPr lang="en-US" altLang="zh-CN" dirty="0"/>
          </a:p>
          <a:p>
            <a:r>
              <a:rPr lang="en-US" altLang="zh-CN" dirty="0"/>
              <a:t>-&gt;</a:t>
            </a:r>
            <a:r>
              <a:rPr lang="zh-CN" altLang="en-US" dirty="0"/>
              <a:t>这种朝向图的模式在</a:t>
            </a:r>
            <a:r>
              <a:rPr lang="en-US" altLang="zh-CN" dirty="0"/>
              <a:t>4</a:t>
            </a:r>
            <a:r>
              <a:rPr lang="zh-CN" altLang="en-US" dirty="0"/>
              <a:t>种模式动物</a:t>
            </a:r>
            <a:r>
              <a:rPr lang="en-US" altLang="zh-CN" dirty="0"/>
              <a:t>(</a:t>
            </a:r>
            <a:r>
              <a:rPr lang="zh-CN" altLang="en-US" dirty="0"/>
              <a:t>猴、猫、</a:t>
            </a:r>
            <a:r>
              <a:rPr lang="en-US" altLang="zh-CN" dirty="0"/>
              <a:t>tree shrews</a:t>
            </a:r>
            <a:r>
              <a:rPr lang="zh-CN" altLang="en-US" dirty="0"/>
              <a:t>和</a:t>
            </a:r>
            <a:r>
              <a:rPr lang="en-US" altLang="zh-CN" dirty="0"/>
              <a:t>ferrets)</a:t>
            </a:r>
            <a:r>
              <a:rPr lang="zh-CN" altLang="en-US" dirty="0"/>
              <a:t>的</a:t>
            </a:r>
            <a:r>
              <a:rPr lang="en-US" altLang="zh-CN" dirty="0"/>
              <a:t>V1</a:t>
            </a:r>
            <a:r>
              <a:rPr lang="zh-CN" altLang="en-US" dirty="0"/>
              <a:t>中广泛存在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E06837-CCC9-57FB-9C82-ABB680F5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86"/>
          <a:stretch/>
        </p:blipFill>
        <p:spPr>
          <a:xfrm>
            <a:off x="480658" y="4248325"/>
            <a:ext cx="6286780" cy="23594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10BC94-0029-D64F-EF29-6574611A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438" y="4550833"/>
            <a:ext cx="4607057" cy="19978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C32DA5-43E9-B66D-361B-3B9D61C72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396" y="250198"/>
            <a:ext cx="7115856" cy="8616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1EB46C-46CE-46E7-6565-CC6B9D21F1A1}"/>
              </a:ext>
            </a:extLst>
          </p:cNvPr>
          <p:cNvSpPr txBox="1"/>
          <p:nvPr/>
        </p:nvSpPr>
        <p:spPr>
          <a:xfrm>
            <a:off x="9742714" y="413657"/>
            <a:ext cx="2122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2011-Nature neuroscience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748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D06E8D-38F4-894E-1422-051CB588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721" y="304207"/>
            <a:ext cx="7147054" cy="5875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D18824-D239-2DEA-273D-1509C1E2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71" y="921724"/>
            <a:ext cx="2800521" cy="27093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989342-0CD8-576F-0AD2-3CEB02C0C910}"/>
              </a:ext>
            </a:extLst>
          </p:cNvPr>
          <p:cNvSpPr txBox="1"/>
          <p:nvPr/>
        </p:nvSpPr>
        <p:spPr>
          <a:xfrm>
            <a:off x="683361" y="3865788"/>
            <a:ext cx="4575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黑方块：</a:t>
            </a:r>
            <a:r>
              <a:rPr lang="en-US" altLang="zh-CN" sz="1600" dirty="0"/>
              <a:t>V1</a:t>
            </a:r>
            <a:r>
              <a:rPr lang="zh-CN" altLang="en-US" sz="1600" dirty="0"/>
              <a:t>细胞；</a:t>
            </a:r>
            <a:endParaRPr lang="en-US" altLang="zh-CN" sz="1600" dirty="0"/>
          </a:p>
          <a:p>
            <a:r>
              <a:rPr lang="zh-CN" altLang="en-US" sz="1600" dirty="0"/>
              <a:t>灰色：</a:t>
            </a:r>
            <a:r>
              <a:rPr lang="en-US" altLang="zh-CN" sz="1600" dirty="0"/>
              <a:t>V1</a:t>
            </a:r>
            <a:r>
              <a:rPr lang="zh-CN" altLang="en-US" sz="1600" dirty="0"/>
              <a:t>细胞感受野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红色：</a:t>
            </a:r>
            <a:r>
              <a:rPr lang="en-US" altLang="zh-CN" sz="1600" dirty="0"/>
              <a:t>RGC ON</a:t>
            </a:r>
            <a:r>
              <a:rPr lang="zh-CN" altLang="en-US" sz="1600" dirty="0"/>
              <a:t>细胞感受野中心</a:t>
            </a:r>
            <a:endParaRPr lang="en-US" altLang="zh-CN" sz="1600" dirty="0"/>
          </a:p>
          <a:p>
            <a:r>
              <a:rPr lang="zh-CN" altLang="en-US" sz="1600" dirty="0"/>
              <a:t>蓝色：</a:t>
            </a:r>
            <a:r>
              <a:rPr lang="en-US" altLang="zh-CN" sz="1600" dirty="0"/>
              <a:t>RGC OFF</a:t>
            </a:r>
            <a:r>
              <a:rPr lang="zh-CN" altLang="en-US" sz="1600" dirty="0"/>
              <a:t>细胞感受野中心</a:t>
            </a:r>
            <a:endParaRPr lang="en-US" altLang="zh-CN" sz="1600" dirty="0"/>
          </a:p>
          <a:p>
            <a:r>
              <a:rPr lang="zh-CN" altLang="en-US" sz="1600" dirty="0"/>
              <a:t>红色圆</a:t>
            </a:r>
            <a:r>
              <a:rPr lang="en-US" altLang="zh-CN" sz="1600" dirty="0"/>
              <a:t>/</a:t>
            </a:r>
            <a:r>
              <a:rPr lang="zh-CN" altLang="en-US" sz="1600" dirty="0"/>
              <a:t>蓝色圆是</a:t>
            </a:r>
            <a:r>
              <a:rPr lang="en-US" altLang="zh-CN" sz="1600" dirty="0"/>
              <a:t>RGC ON/OFF</a:t>
            </a:r>
            <a:r>
              <a:rPr lang="zh-CN" altLang="en-US" sz="1600" dirty="0"/>
              <a:t>细胞的感受野范围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DD069F-2564-995B-4178-D11F1351EBAC}"/>
              </a:ext>
            </a:extLst>
          </p:cNvPr>
          <p:cNvSpPr txBox="1"/>
          <p:nvPr/>
        </p:nvSpPr>
        <p:spPr>
          <a:xfrm>
            <a:off x="349206" y="3042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AdvOT3c2d9f11"/>
              </a:rPr>
              <a:t>Overview of the statistical wiring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4FB648-218E-1976-AA4A-8641E6A1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7" y="5769266"/>
            <a:ext cx="3725353" cy="784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199507-23B7-8781-35B6-93B8C94C4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453120" y="5891457"/>
            <a:ext cx="2664186" cy="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0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F488A8-D4C0-1827-68AF-F5D199338CBE}"/>
              </a:ext>
            </a:extLst>
          </p:cNvPr>
          <p:cNvSpPr txBox="1"/>
          <p:nvPr/>
        </p:nvSpPr>
        <p:spPr>
          <a:xfrm>
            <a:off x="327146" y="2751003"/>
            <a:ext cx="6665308" cy="3693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Q1</a:t>
            </a:r>
            <a:r>
              <a:rPr lang="zh-CN" altLang="en-US" b="1" dirty="0"/>
              <a:t>：</a:t>
            </a:r>
            <a:r>
              <a:rPr lang="en-US" altLang="zh-CN" b="1" dirty="0"/>
              <a:t>macaque retinal mosaics</a:t>
            </a:r>
            <a:r>
              <a:rPr lang="zh-CN" altLang="en-US" b="1" dirty="0"/>
              <a:t>是否满足这种六角形网格分布？？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不；</a:t>
            </a:r>
            <a:r>
              <a:rPr lang="en-US" altLang="zh-CN" dirty="0"/>
              <a:t>[1]</a:t>
            </a:r>
            <a:r>
              <a:rPr lang="zh-CN" altLang="en-US" dirty="0"/>
              <a:t>真实</a:t>
            </a:r>
            <a:r>
              <a:rPr lang="en-US" altLang="zh-CN" dirty="0"/>
              <a:t>RGC ON/OFF</a:t>
            </a:r>
            <a:r>
              <a:rPr lang="zh-CN" altLang="en-US" dirty="0"/>
              <a:t>细胞的空间分布模式太无序；无法在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dvOT3c2d9f11"/>
              </a:rPr>
              <a:t>statistical wiring model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AdvOT3c2d9f11"/>
              </a:rPr>
              <a:t>下形成空间重复的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dvOT3c2d9f11"/>
              </a:rPr>
              <a:t>orientation map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关键证据</a:t>
            </a:r>
            <a:r>
              <a:rPr lang="en-US" altLang="zh-CN" b="1" dirty="0"/>
              <a:t>:</a:t>
            </a:r>
          </a:p>
          <a:p>
            <a:r>
              <a:rPr lang="en-US" altLang="zh-CN" dirty="0"/>
              <a:t>PIPP</a:t>
            </a:r>
            <a:r>
              <a:rPr lang="zh-CN" altLang="en-US" dirty="0"/>
              <a:t>模型比六角形网络模型</a:t>
            </a:r>
            <a:r>
              <a:rPr lang="en-US" altLang="zh-CN" dirty="0"/>
              <a:t>(</a:t>
            </a:r>
            <a:r>
              <a:rPr lang="zh-CN" altLang="en-US" dirty="0"/>
              <a:t>加入噪音</a:t>
            </a:r>
            <a:r>
              <a:rPr lang="en-US" altLang="zh-CN" dirty="0"/>
              <a:t>) </a:t>
            </a:r>
            <a:r>
              <a:rPr lang="zh-CN" altLang="en-US" dirty="0"/>
              <a:t>更能拟合</a:t>
            </a:r>
            <a:r>
              <a:rPr lang="en-US" altLang="zh-CN" dirty="0"/>
              <a:t>RGC M</a:t>
            </a:r>
            <a:r>
              <a:rPr lang="zh-CN" altLang="en-US" dirty="0"/>
              <a:t>细胞空间分布特性；但是</a:t>
            </a:r>
            <a:r>
              <a:rPr lang="en-US" altLang="zh-CN" dirty="0"/>
              <a:t>PIPP</a:t>
            </a:r>
            <a:r>
              <a:rPr lang="zh-CN" altLang="en-US" dirty="0"/>
              <a:t>模型并不能够形成</a:t>
            </a:r>
            <a:r>
              <a:rPr lang="en-US" altLang="zh-CN" dirty="0" err="1"/>
              <a:t>moire</a:t>
            </a:r>
            <a:r>
              <a:rPr lang="en-US" altLang="zh-CN" dirty="0"/>
              <a:t>-inference</a:t>
            </a:r>
            <a:r>
              <a:rPr lang="zh-CN" altLang="en-US" dirty="0"/>
              <a:t>模式，在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dvOT3c2d9f11"/>
              </a:rPr>
              <a:t>statistical wiring model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AdvOT3c2d9f11"/>
              </a:rPr>
              <a:t>下，</a:t>
            </a:r>
            <a:r>
              <a:rPr lang="en-US" altLang="zh-CN" dirty="0"/>
              <a:t>PIPP</a:t>
            </a:r>
            <a:r>
              <a:rPr lang="zh-CN" altLang="en-US" dirty="0"/>
              <a:t>模型形成的</a:t>
            </a:r>
            <a:r>
              <a:rPr lang="en-US" altLang="zh-CN" dirty="0"/>
              <a:t>orientation map</a:t>
            </a:r>
            <a:r>
              <a:rPr lang="zh-CN" altLang="en-US" dirty="0"/>
              <a:t>并不呈现任何的六角形结构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[2]</a:t>
            </a:r>
            <a:r>
              <a:rPr lang="zh-CN" altLang="en-US" dirty="0"/>
              <a:t>在</a:t>
            </a:r>
            <a:r>
              <a:rPr lang="en-US" altLang="zh-CN" dirty="0"/>
              <a:t>statistical wiring model</a:t>
            </a:r>
            <a:r>
              <a:rPr lang="zh-CN" altLang="en-US" dirty="0"/>
              <a:t>下，</a:t>
            </a:r>
            <a:r>
              <a:rPr lang="en-US" altLang="zh-CN" dirty="0" err="1"/>
              <a:t>moire</a:t>
            </a:r>
            <a:r>
              <a:rPr lang="en-US" altLang="zh-CN" dirty="0"/>
              <a:t>-interference pattern</a:t>
            </a:r>
            <a:r>
              <a:rPr lang="zh-CN" altLang="en-US" dirty="0"/>
              <a:t>不是形成空间周期的</a:t>
            </a:r>
            <a:r>
              <a:rPr lang="en-US" altLang="zh-CN" dirty="0"/>
              <a:t>orientation map</a:t>
            </a:r>
            <a:r>
              <a:rPr lang="zh-CN" altLang="en-US" dirty="0"/>
              <a:t>的必要条件。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35AD9B-24B3-8A06-EDCB-1DA49CF3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8" y="431071"/>
            <a:ext cx="5563418" cy="2066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86407-A321-86D7-5A23-0658C253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326" y="535224"/>
            <a:ext cx="5436245" cy="19518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9143F-BD4D-7B20-F04D-74E7B5A67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055" y="2787418"/>
            <a:ext cx="4538686" cy="36138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8F2855-648D-B6BA-5CE9-C4932B650074}"/>
              </a:ext>
            </a:extLst>
          </p:cNvPr>
          <p:cNvSpPr txBox="1"/>
          <p:nvPr/>
        </p:nvSpPr>
        <p:spPr>
          <a:xfrm>
            <a:off x="6680937" y="8742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[2]-2013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A59A0-DCAA-15E2-176A-5B8199A85699}"/>
              </a:ext>
            </a:extLst>
          </p:cNvPr>
          <p:cNvSpPr txBox="1"/>
          <p:nvPr/>
        </p:nvSpPr>
        <p:spPr>
          <a:xfrm>
            <a:off x="761203" y="6173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[1]-2012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90580E-493D-7B44-43C0-110C27A847C9}"/>
              </a:ext>
            </a:extLst>
          </p:cNvPr>
          <p:cNvSpPr txBox="1"/>
          <p:nvPr/>
        </p:nvSpPr>
        <p:spPr>
          <a:xfrm>
            <a:off x="3842328" y="1141807"/>
            <a:ext cx="6387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06FCA"/>
                </a:solidFill>
                <a:effectLst/>
                <a:latin typeface="inherit"/>
                <a:hlinkClick r:id="rId5"/>
              </a:rPr>
              <a:t>Visual Neuroscience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196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48A59-3240-98EF-48F7-AD80C88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1" y="2644170"/>
            <a:ext cx="6470983" cy="2140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E6993C-9738-B05A-3B5A-4713BF4E59B2}"/>
              </a:ext>
            </a:extLst>
          </p:cNvPr>
          <p:cNvSpPr txBox="1"/>
          <p:nvPr/>
        </p:nvSpPr>
        <p:spPr>
          <a:xfrm>
            <a:off x="7321698" y="2227701"/>
            <a:ext cx="45503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Q</a:t>
            </a:r>
            <a:r>
              <a:rPr lang="zh-CN" altLang="en-US" sz="2400" dirty="0"/>
              <a:t>：</a:t>
            </a:r>
            <a:r>
              <a:rPr lang="en-US" altLang="zh-CN" sz="2400" dirty="0"/>
              <a:t>RGC ON/OFF mosaics</a:t>
            </a:r>
            <a:r>
              <a:rPr lang="zh-CN" altLang="en-US" sz="2400" dirty="0"/>
              <a:t>是怎样的？</a:t>
            </a:r>
            <a:r>
              <a:rPr lang="en-US" altLang="zh-CN" sz="2400" dirty="0"/>
              <a:t>RGC ON/OFF</a:t>
            </a:r>
            <a:r>
              <a:rPr lang="zh-CN" altLang="en-US" sz="2400" dirty="0"/>
              <a:t> </a:t>
            </a:r>
            <a:r>
              <a:rPr lang="en-US" altLang="zh-CN" sz="2400" dirty="0"/>
              <a:t>LGN ON/OFF</a:t>
            </a:r>
            <a:r>
              <a:rPr lang="zh-CN" altLang="en-US" sz="2400" dirty="0"/>
              <a:t>如何投射到</a:t>
            </a:r>
            <a:r>
              <a:rPr lang="en-US" altLang="zh-CN" sz="2400" dirty="0"/>
              <a:t>V1</a:t>
            </a:r>
            <a:r>
              <a:rPr lang="zh-CN" altLang="en-US" sz="2400" dirty="0"/>
              <a:t>，对</a:t>
            </a:r>
            <a:r>
              <a:rPr lang="en-US" altLang="zh-CN" sz="2400" dirty="0"/>
              <a:t>V1</a:t>
            </a:r>
            <a:r>
              <a:rPr lang="zh-CN" altLang="en-US" sz="2400" dirty="0"/>
              <a:t>细胞活动性质、各种</a:t>
            </a:r>
            <a:r>
              <a:rPr lang="en-US" altLang="zh-CN" sz="2400" dirty="0"/>
              <a:t>functional map</a:t>
            </a:r>
            <a:r>
              <a:rPr lang="zh-CN" altLang="en-US" sz="2400" dirty="0"/>
              <a:t>起到了怎样的作用？？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目的</a:t>
            </a:r>
            <a:r>
              <a:rPr lang="en-US" altLang="zh-CN" sz="2400" dirty="0"/>
              <a:t>? </a:t>
            </a:r>
            <a:r>
              <a:rPr lang="zh-CN" altLang="en-US" sz="2400" dirty="0"/>
              <a:t>建模</a:t>
            </a:r>
            <a:r>
              <a:rPr lang="en-US" altLang="zh-CN" sz="2400" dirty="0"/>
              <a:t>LGN-&gt;V1</a:t>
            </a:r>
            <a:r>
              <a:rPr lang="zh-CN" altLang="en-US" sz="2400" dirty="0"/>
              <a:t>前馈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B4329-4DCE-DEF0-656B-C460DB62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41" y="647092"/>
            <a:ext cx="6995442" cy="19778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917432-A206-F426-05DD-25D6C226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10" y="4784230"/>
            <a:ext cx="6693244" cy="12827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AC49B1-1B08-C012-36B1-C8BF19210F06}"/>
              </a:ext>
            </a:extLst>
          </p:cNvPr>
          <p:cNvSpPr txBox="1"/>
          <p:nvPr/>
        </p:nvSpPr>
        <p:spPr>
          <a:xfrm>
            <a:off x="4330700" y="15833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3F2C94-87CF-21A7-C886-933ADDA99875}"/>
              </a:ext>
            </a:extLst>
          </p:cNvPr>
          <p:cNvSpPr txBox="1"/>
          <p:nvPr/>
        </p:nvSpPr>
        <p:spPr>
          <a:xfrm>
            <a:off x="4330700" y="4252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2C036F-C591-ABAA-EE2A-7D0E61657DD5}"/>
              </a:ext>
            </a:extLst>
          </p:cNvPr>
          <p:cNvSpPr txBox="1"/>
          <p:nvPr/>
        </p:nvSpPr>
        <p:spPr>
          <a:xfrm>
            <a:off x="4330700" y="6066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8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C76FF8C-DB17-EC99-CE3F-F0AC3A88ADBD}"/>
              </a:ext>
            </a:extLst>
          </p:cNvPr>
          <p:cNvSpPr txBox="1">
            <a:spLocks/>
          </p:cNvSpPr>
          <p:nvPr/>
        </p:nvSpPr>
        <p:spPr>
          <a:xfrm>
            <a:off x="478465" y="423862"/>
            <a:ext cx="5890437" cy="56518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改进</a:t>
            </a:r>
            <a:r>
              <a:rPr lang="en-US" altLang="zh-CN" dirty="0">
                <a:solidFill>
                  <a:srgbClr val="FF0000"/>
                </a:solidFill>
              </a:rPr>
              <a:t>CSY</a:t>
            </a:r>
            <a:r>
              <a:rPr lang="zh-CN" altLang="en-US" dirty="0">
                <a:solidFill>
                  <a:srgbClr val="FF0000"/>
                </a:solidFill>
              </a:rPr>
              <a:t>模型中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通路的输入：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问题？？？</a:t>
            </a:r>
            <a:endParaRPr lang="en-US" altLang="zh-CN" dirty="0"/>
          </a:p>
          <a:p>
            <a:r>
              <a:rPr lang="en-US" altLang="zh-CN" dirty="0"/>
              <a:t>V1 L4Calpha </a:t>
            </a:r>
            <a:r>
              <a:rPr lang="zh-CN" altLang="en-US" dirty="0"/>
              <a:t>细胞接受到的</a:t>
            </a:r>
            <a:r>
              <a:rPr lang="en-US" altLang="zh-CN" dirty="0"/>
              <a:t>LGN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ON/OFF</a:t>
            </a:r>
            <a:r>
              <a:rPr lang="zh-CN" altLang="en-US" dirty="0"/>
              <a:t>的前馈输入到底是怎样的呢？？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已知：</a:t>
            </a:r>
            <a:endParaRPr lang="en-US" altLang="zh-CN" dirty="0"/>
          </a:p>
          <a:p>
            <a:r>
              <a:rPr lang="en-US" altLang="zh-CN" dirty="0"/>
              <a:t>LGN M1</a:t>
            </a:r>
            <a:r>
              <a:rPr lang="zh-CN" altLang="en-US" dirty="0"/>
              <a:t>和</a:t>
            </a:r>
            <a:r>
              <a:rPr lang="en-US" altLang="zh-CN" dirty="0"/>
              <a:t>M2</a:t>
            </a:r>
            <a:r>
              <a:rPr lang="zh-CN" altLang="en-US" dirty="0"/>
              <a:t>分别来自</a:t>
            </a:r>
            <a:r>
              <a:rPr lang="en-US" altLang="zh-CN" dirty="0"/>
              <a:t>CONTRA</a:t>
            </a:r>
            <a:r>
              <a:rPr lang="zh-CN" altLang="en-US" dirty="0"/>
              <a:t>和</a:t>
            </a:r>
            <a:r>
              <a:rPr lang="en-US" altLang="zh-CN" dirty="0"/>
              <a:t>IPSI</a:t>
            </a:r>
            <a:r>
              <a:rPr lang="zh-CN" altLang="en-US" dirty="0"/>
              <a:t>；在层间</a:t>
            </a:r>
            <a:r>
              <a:rPr lang="en-US" altLang="zh-CN" dirty="0"/>
              <a:t>ON</a:t>
            </a:r>
            <a:r>
              <a:rPr lang="zh-CN" altLang="en-US" dirty="0"/>
              <a:t>和</a:t>
            </a:r>
            <a:r>
              <a:rPr lang="en-US" altLang="zh-CN" dirty="0"/>
              <a:t>OFF</a:t>
            </a:r>
            <a:r>
              <a:rPr lang="zh-CN" altLang="en-US" dirty="0"/>
              <a:t>细胞具有某种</a:t>
            </a:r>
            <a:r>
              <a:rPr lang="en-US" altLang="zh-CN" dirty="0"/>
              <a:t>mosaics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/>
              <a:t>V1</a:t>
            </a:r>
            <a:r>
              <a:rPr lang="zh-CN" altLang="en-US" dirty="0"/>
              <a:t>里的细胞遵循</a:t>
            </a:r>
            <a:r>
              <a:rPr lang="en-US" altLang="zh-CN" dirty="0"/>
              <a:t>micro-retinotopy</a:t>
            </a:r>
            <a:r>
              <a:rPr lang="zh-CN" altLang="en-US" dirty="0"/>
              <a:t>投射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4EE38D-ED3F-9D4D-F35C-A81EF247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83" y="330354"/>
            <a:ext cx="4644818" cy="30191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DC7C0-FD1B-7F80-5B88-BD9E6002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90" y="3429000"/>
            <a:ext cx="3995245" cy="29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0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FD66B-FD2B-3E4D-B28D-2DDD852A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33E08-2CB0-87CC-867A-9823F7A36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7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1B1E29-65E0-B538-5983-7243717D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79"/>
          <a:stretch/>
        </p:blipFill>
        <p:spPr>
          <a:xfrm>
            <a:off x="4028876" y="1295400"/>
            <a:ext cx="7147124" cy="2222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85ACF-0D00-70BA-4F3C-298FBB0CA065}"/>
              </a:ext>
            </a:extLst>
          </p:cNvPr>
          <p:cNvSpPr txBox="1"/>
          <p:nvPr/>
        </p:nvSpPr>
        <p:spPr>
          <a:xfrm>
            <a:off x="728495" y="710714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参考文献</a:t>
            </a:r>
            <a:r>
              <a:rPr lang="en-US" altLang="zh-CN" dirty="0"/>
              <a:t>/</a:t>
            </a:r>
            <a:r>
              <a:rPr lang="zh-CN" altLang="en-US" dirty="0"/>
              <a:t>资料：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67C6C-D891-53F9-A7E8-2CDB4BA1E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14" y="3492501"/>
            <a:ext cx="7199159" cy="2222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3CB859-E0F0-8975-C2B3-C287A3E6D950}"/>
              </a:ext>
            </a:extLst>
          </p:cNvPr>
          <p:cNvSpPr/>
          <p:nvPr/>
        </p:nvSpPr>
        <p:spPr>
          <a:xfrm>
            <a:off x="4318000" y="4787900"/>
            <a:ext cx="1968500" cy="2794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F812E5-989F-C604-FCF6-6EF860FDDCCE}"/>
              </a:ext>
            </a:extLst>
          </p:cNvPr>
          <p:cNvSpPr/>
          <p:nvPr/>
        </p:nvSpPr>
        <p:spPr>
          <a:xfrm>
            <a:off x="7326893" y="2870200"/>
            <a:ext cx="1537707" cy="2540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1F60FC-B080-EC3F-5BDF-DFE21D993367}"/>
              </a:ext>
            </a:extLst>
          </p:cNvPr>
          <p:cNvSpPr txBox="1"/>
          <p:nvPr/>
        </p:nvSpPr>
        <p:spPr>
          <a:xfrm>
            <a:off x="3952676" y="551478"/>
            <a:ext cx="732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https://nba.uth.tmc.edu/neuroscience/m/s2/chapter14.html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104D51-5C70-27A3-F0EF-5E6F422F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7" y="2192055"/>
            <a:ext cx="3109961" cy="8757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99F8C4-7A28-50C7-02D5-BEB5295C9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7" y="3067705"/>
            <a:ext cx="3591042" cy="14611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0CFF7F-7E9E-EAA9-A551-97A7854C0C91}"/>
              </a:ext>
            </a:extLst>
          </p:cNvPr>
          <p:cNvSpPr txBox="1"/>
          <p:nvPr/>
        </p:nvSpPr>
        <p:spPr>
          <a:xfrm>
            <a:off x="194240" y="4921492"/>
            <a:ext cx="3414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https://neurotree.org/neurotree/peopleinfo.php?pid=16</a:t>
            </a:r>
          </a:p>
        </p:txBody>
      </p:sp>
    </p:spTree>
    <p:extLst>
      <p:ext uri="{BB962C8B-B14F-4D97-AF65-F5344CB8AC3E}">
        <p14:creationId xmlns:p14="http://schemas.microsoft.com/office/powerpoint/2010/main" val="296463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9DEB7D-1EEC-D88D-824E-89FD4FE53120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单眼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双眼视场以及其特点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再到</a:t>
            </a:r>
            <a:r>
              <a:rPr lang="en-US" altLang="zh-CN" dirty="0"/>
              <a:t>V1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不同离心率下的</a:t>
            </a:r>
            <a:r>
              <a:rPr lang="en-US" altLang="zh-CN" dirty="0"/>
              <a:t>LGN magnification</a:t>
            </a:r>
            <a:r>
              <a:rPr lang="zh-CN" altLang="en-US" dirty="0"/>
              <a:t>和</a:t>
            </a:r>
            <a:r>
              <a:rPr lang="en-US" altLang="zh-CN" dirty="0"/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5. LGN ON/OFF-&gt;V1</a:t>
            </a:r>
            <a:r>
              <a:rPr lang="zh-CN" altLang="en-US" dirty="0"/>
              <a:t>的投射</a:t>
            </a:r>
            <a:r>
              <a:rPr lang="en-US" altLang="zh-CN" dirty="0"/>
              <a:t>(TBC)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91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41666AB-037E-97CE-AA68-C4126276FF68}"/>
              </a:ext>
            </a:extLst>
          </p:cNvPr>
          <p:cNvSpPr txBox="1"/>
          <p:nvPr/>
        </p:nvSpPr>
        <p:spPr>
          <a:xfrm>
            <a:off x="403817" y="38362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单眼视场</a:t>
            </a:r>
            <a:endParaRPr lang="en-US" altLang="zh-CN" sz="2400" b="1" dirty="0"/>
          </a:p>
          <a:p>
            <a:r>
              <a:rPr lang="en-US" altLang="zh-CN" sz="2400" b="1" dirty="0"/>
              <a:t>(monocular visual field)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5FEFD0-0366-07DA-0B55-63C71A64DA76}"/>
              </a:ext>
            </a:extLst>
          </p:cNvPr>
          <p:cNvSpPr txBox="1"/>
          <p:nvPr/>
        </p:nvSpPr>
        <p:spPr>
          <a:xfrm>
            <a:off x="403817" y="1459306"/>
            <a:ext cx="36456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0000"/>
                </a:solidFill>
                <a:latin typeface="Verdana" panose="020B0604030504040204" pitchFamily="34" charset="0"/>
              </a:rPr>
              <a:t>视场</a:t>
            </a:r>
            <a:r>
              <a:rPr lang="zh-CN" altLang="en-US" i="1" dirty="0">
                <a:solidFill>
                  <a:srgbClr val="000000"/>
                </a:solidFill>
                <a:latin typeface="Verdana" panose="020B0604030504040204" pitchFamily="34" charset="0"/>
              </a:rPr>
              <a:t>：当眼球保持不动并向正前方凝视时，眼睛能够感受到的空间范围被称为视场。</a:t>
            </a:r>
            <a:endParaRPr lang="en-US" altLang="zh-CN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：视场内的任一区域能被单眼感知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：可以被参数化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：可以被分为两个部分：</a:t>
            </a:r>
            <a:endParaRPr lang="en-US" altLang="zh-CN" dirty="0"/>
          </a:p>
          <a:p>
            <a:r>
              <a:rPr lang="zh-CN" altLang="en-US" dirty="0"/>
              <a:t>被水平线分为上下两个部分；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superior &amp; inferior hemifields</a:t>
            </a:r>
            <a:endParaRPr lang="en-US" altLang="zh-CN" dirty="0"/>
          </a:p>
          <a:p>
            <a:r>
              <a:rPr lang="zh-CN" altLang="en-US" dirty="0"/>
              <a:t>被垂直线分为左右两个部分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nasal &amp; temporal hemifields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  <a:hlinkClick r:id="rId3" action="ppaction://hlinksldjump"/>
              </a:rPr>
              <a:t>解释见后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可进一步分为</a:t>
            </a:r>
            <a:r>
              <a:rPr lang="en-US" altLang="zh-CN" dirty="0"/>
              <a:t>4</a:t>
            </a:r>
            <a:r>
              <a:rPr lang="zh-CN" altLang="en-US" dirty="0"/>
              <a:t>个区域：</a:t>
            </a:r>
            <a:endParaRPr lang="en-US" altLang="zh-CN" dirty="0"/>
          </a:p>
          <a:p>
            <a:r>
              <a:rPr lang="en-US" altLang="zh-CN" dirty="0"/>
              <a:t>Super/inferior nasal/temporal quadrants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A1F548-B6C6-C557-0343-BA8409BD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561" y="339229"/>
            <a:ext cx="6967537" cy="61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507479-FF30-9027-FD23-42D06C44EB20}"/>
              </a:ext>
            </a:extLst>
          </p:cNvPr>
          <p:cNvSpPr txBox="1"/>
          <p:nvPr/>
        </p:nvSpPr>
        <p:spPr>
          <a:xfrm>
            <a:off x="5277561" y="5148384"/>
            <a:ext cx="3898076" cy="1077218"/>
          </a:xfrm>
          <a:prstGeom prst="rect">
            <a:avLst/>
          </a:prstGeom>
          <a:noFill/>
          <a:ln w="53975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特点：单眼感受的视场在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pitchFamily="34" charset="0"/>
              </a:rPr>
              <a:t>nasal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pitchFamily="34" charset="0"/>
              </a:rPr>
              <a:t>temporal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两边是不对称的！</a:t>
            </a:r>
            <a:endParaRPr lang="en-US" altLang="zh-CN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US" altLang="zh-CN" sz="28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Temporal &gt; nasal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57D06E-7E66-601C-7970-43CA69727F51}"/>
              </a:ext>
            </a:extLst>
          </p:cNvPr>
          <p:cNvGrpSpPr/>
          <p:nvPr/>
        </p:nvGrpSpPr>
        <p:grpSpPr>
          <a:xfrm>
            <a:off x="1231373" y="178684"/>
            <a:ext cx="5050674" cy="5331997"/>
            <a:chOff x="3220056" y="712544"/>
            <a:chExt cx="5050674" cy="53319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B5A384-9A00-8C98-0E3D-0C7BAC6DD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9"/>
            <a:stretch/>
          </p:blipFill>
          <p:spPr>
            <a:xfrm>
              <a:off x="3686805" y="1258785"/>
              <a:ext cx="2713994" cy="274492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1D6E689-6506-DF38-2506-3AA6291B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4050" y="4450279"/>
              <a:ext cx="933498" cy="95889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74F738B-2C95-41B4-5072-9326EFFB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0056" y="4450279"/>
              <a:ext cx="933498" cy="958899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55349A4-8A78-E0C7-1314-C4EAA9C6BC37}"/>
                </a:ext>
              </a:extLst>
            </p:cNvPr>
            <p:cNvCxnSpPr/>
            <p:nvPr/>
          </p:nvCxnSpPr>
          <p:spPr>
            <a:xfrm>
              <a:off x="3686805" y="4003707"/>
              <a:ext cx="2247245" cy="446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4AAC603-22D8-32DF-68C5-BFB3D783FF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799" y="4003707"/>
              <a:ext cx="466749" cy="446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8FCD2EED-D85A-AA5A-147D-B9857134E6B5}"/>
                </a:ext>
              </a:extLst>
            </p:cNvPr>
            <p:cNvSpPr/>
            <p:nvPr/>
          </p:nvSpPr>
          <p:spPr>
            <a:xfrm>
              <a:off x="4561043" y="4773882"/>
              <a:ext cx="933498" cy="1270659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鼻子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F5907A-EC58-9A24-B06F-359B2923B117}"/>
                </a:ext>
              </a:extLst>
            </p:cNvPr>
            <p:cNvSpPr txBox="1"/>
            <p:nvPr/>
          </p:nvSpPr>
          <p:spPr>
            <a:xfrm>
              <a:off x="3785478" y="712544"/>
              <a:ext cx="25166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accent6"/>
                  </a:solidFill>
                </a:rPr>
                <a:t>绿色区域：右眼视场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DD966B5-771F-413B-71DD-C1826C5CC6FB}"/>
                </a:ext>
              </a:extLst>
            </p:cNvPr>
            <p:cNvCxnSpPr/>
            <p:nvPr/>
          </p:nvCxnSpPr>
          <p:spPr>
            <a:xfrm flipV="1">
              <a:off x="5332021" y="1983179"/>
              <a:ext cx="1535527" cy="605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FE8F94-EEAE-D2E7-9F18-702D3C50BC00}"/>
                </a:ext>
              </a:extLst>
            </p:cNvPr>
            <p:cNvSpPr txBox="1"/>
            <p:nvPr/>
          </p:nvSpPr>
          <p:spPr>
            <a:xfrm>
              <a:off x="6867547" y="1608508"/>
              <a:ext cx="14031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Verdana" panose="020B0604030504040204" pitchFamily="34" charset="0"/>
                </a:rPr>
                <a:t>盲点，位于</a:t>
              </a:r>
              <a:r>
                <a:rPr lang="en-US" altLang="zh-CN" dirty="0">
                  <a:latin typeface="Verdana" panose="020B0604030504040204" pitchFamily="34" charset="0"/>
                </a:rPr>
                <a:t>temporal</a:t>
              </a:r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F6EB280-8CB1-1DE4-FD5F-45EB7EC14288}"/>
              </a:ext>
            </a:extLst>
          </p:cNvPr>
          <p:cNvGrpSpPr/>
          <p:nvPr/>
        </p:nvGrpSpPr>
        <p:grpSpPr>
          <a:xfrm>
            <a:off x="6996926" y="124976"/>
            <a:ext cx="1932973" cy="1322468"/>
            <a:chOff x="655503" y="-17049"/>
            <a:chExt cx="1932973" cy="132246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E3CB234-52CA-9652-3AE7-A31C9869B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9" b="49426"/>
            <a:stretch/>
          </p:blipFill>
          <p:spPr>
            <a:xfrm>
              <a:off x="655503" y="327918"/>
              <a:ext cx="1932973" cy="977501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5E4BB1D-6D2D-A5F2-E695-C0CC9FE98168}"/>
                </a:ext>
              </a:extLst>
            </p:cNvPr>
            <p:cNvSpPr txBox="1"/>
            <p:nvPr/>
          </p:nvSpPr>
          <p:spPr>
            <a:xfrm>
              <a:off x="931332" y="-17049"/>
              <a:ext cx="16571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Superior-</a:t>
              </a:r>
              <a:r>
                <a:rPr lang="zh-CN" altLang="en-US" b="1" dirty="0">
                  <a:solidFill>
                    <a:schemeClr val="accent6"/>
                  </a:solidFill>
                </a:rPr>
                <a:t>上</a:t>
              </a:r>
              <a:endParaRPr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B94AD4D-27C5-F6EB-753B-0714A6CF0CAC}"/>
              </a:ext>
            </a:extLst>
          </p:cNvPr>
          <p:cNvGrpSpPr/>
          <p:nvPr/>
        </p:nvGrpSpPr>
        <p:grpSpPr>
          <a:xfrm>
            <a:off x="9448853" y="126524"/>
            <a:ext cx="1932973" cy="1378049"/>
            <a:chOff x="655503" y="1405768"/>
            <a:chExt cx="1932973" cy="137804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03F8B4C-311B-4E24-E2BA-81DDC5731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213" b="-2718"/>
            <a:stretch/>
          </p:blipFill>
          <p:spPr>
            <a:xfrm>
              <a:off x="655503" y="1745386"/>
              <a:ext cx="1932973" cy="103843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A69A47-A457-F6CC-D482-9E5D1F931A48}"/>
                </a:ext>
              </a:extLst>
            </p:cNvPr>
            <p:cNvSpPr txBox="1"/>
            <p:nvPr/>
          </p:nvSpPr>
          <p:spPr>
            <a:xfrm>
              <a:off x="931333" y="1405768"/>
              <a:ext cx="1348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inferior-</a:t>
              </a:r>
              <a:r>
                <a:rPr lang="zh-CN" altLang="en-US" b="1" dirty="0">
                  <a:solidFill>
                    <a:schemeClr val="accent6"/>
                  </a:solidFill>
                </a:rPr>
                <a:t>下</a:t>
              </a:r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DA3F759-3C37-15FA-59D6-AE4C921F0709}"/>
              </a:ext>
            </a:extLst>
          </p:cNvPr>
          <p:cNvGrpSpPr/>
          <p:nvPr/>
        </p:nvGrpSpPr>
        <p:grpSpPr>
          <a:xfrm>
            <a:off x="7395542" y="3254369"/>
            <a:ext cx="3937858" cy="1971305"/>
            <a:chOff x="-1349382" y="3054237"/>
            <a:chExt cx="3937858" cy="197130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FA0669F-0153-1D50-16B5-A4540D0B7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07" t="3044" b="-2717"/>
            <a:stretch/>
          </p:blipFill>
          <p:spPr>
            <a:xfrm>
              <a:off x="1654978" y="3054237"/>
              <a:ext cx="933498" cy="1971305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E1D1BAC-04B3-287C-2B3C-CD5FF208BA91}"/>
                </a:ext>
              </a:extLst>
            </p:cNvPr>
            <p:cNvSpPr txBox="1"/>
            <p:nvPr/>
          </p:nvSpPr>
          <p:spPr>
            <a:xfrm>
              <a:off x="-1349382" y="3924932"/>
              <a:ext cx="3194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Temporal</a:t>
              </a:r>
              <a:r>
                <a:rPr lang="zh-CN" altLang="en-US" b="1" dirty="0">
                  <a:solidFill>
                    <a:srgbClr val="FF0000"/>
                  </a:solidFill>
                </a:rPr>
                <a:t>：</a:t>
              </a:r>
              <a:r>
                <a:rPr lang="zh-CN" altLang="en-US" dirty="0">
                  <a:latin typeface="Verdana" panose="020B0604030504040204" pitchFamily="34" charset="0"/>
                </a:rPr>
                <a:t>远离鼻子的方向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6396168-183F-1CBD-7F10-148A63B35A3A}"/>
              </a:ext>
            </a:extLst>
          </p:cNvPr>
          <p:cNvGrpSpPr/>
          <p:nvPr/>
        </p:nvGrpSpPr>
        <p:grpSpPr>
          <a:xfrm>
            <a:off x="6990486" y="1792411"/>
            <a:ext cx="3860467" cy="1971305"/>
            <a:chOff x="614708" y="4834726"/>
            <a:chExt cx="3860467" cy="1971305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B9E1EA6-20FB-C555-CC4C-3AEE0F834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3044" r="50289" b="-2717"/>
            <a:stretch/>
          </p:blipFill>
          <p:spPr>
            <a:xfrm>
              <a:off x="614708" y="4834726"/>
              <a:ext cx="960886" cy="1971305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C3EEEB8-ED7F-BB4B-B54C-6D390B313B94}"/>
                </a:ext>
              </a:extLst>
            </p:cNvPr>
            <p:cNvSpPr txBox="1"/>
            <p:nvPr/>
          </p:nvSpPr>
          <p:spPr>
            <a:xfrm>
              <a:off x="1736289" y="5617273"/>
              <a:ext cx="2738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Nasal</a:t>
              </a:r>
              <a:r>
                <a:rPr lang="zh-CN" altLang="en-US" b="1" dirty="0">
                  <a:solidFill>
                    <a:srgbClr val="FF0000"/>
                  </a:solidFill>
                </a:rPr>
                <a:t>：</a:t>
              </a:r>
              <a:r>
                <a:rPr lang="zh-CN" altLang="en-US" dirty="0">
                  <a:latin typeface="Verdana" panose="020B0604030504040204" pitchFamily="34" charset="0"/>
                </a:rPr>
                <a:t>靠近鼻子方向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10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FAA236-E2A5-58D1-09C7-5F2B0683B088}"/>
              </a:ext>
            </a:extLst>
          </p:cNvPr>
          <p:cNvSpPr txBox="1"/>
          <p:nvPr/>
        </p:nvSpPr>
        <p:spPr>
          <a:xfrm>
            <a:off x="852055" y="401230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双眼</a:t>
            </a:r>
            <a:r>
              <a:rPr lang="zh-CN" altLang="en-US" sz="1800" b="1" dirty="0"/>
              <a:t>视场</a:t>
            </a:r>
            <a:endParaRPr lang="en-US" altLang="zh-CN" sz="1800" b="1" dirty="0"/>
          </a:p>
          <a:p>
            <a:r>
              <a:rPr lang="en-US" altLang="zh-CN" b="1" dirty="0"/>
              <a:t>(bino</a:t>
            </a:r>
            <a:r>
              <a:rPr lang="en-US" altLang="zh-CN" sz="1800" b="1" dirty="0"/>
              <a:t>cular visual field)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F5EBB5-CCBB-D89D-7DE5-6F4D5E0F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3" y="1175522"/>
            <a:ext cx="8651009" cy="2937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C095D9-FA10-6159-E2AE-C62D8C8BB6D6}"/>
              </a:ext>
            </a:extLst>
          </p:cNvPr>
          <p:cNvSpPr txBox="1"/>
          <p:nvPr/>
        </p:nvSpPr>
        <p:spPr>
          <a:xfrm>
            <a:off x="1873961" y="4538784"/>
            <a:ext cx="2215439" cy="369332"/>
          </a:xfrm>
          <a:prstGeom prst="rect">
            <a:avLst/>
          </a:prstGeom>
          <a:noFill/>
          <a:ln w="53975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Left visual field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1D245B-AD20-F595-D2CA-5991ADC370D4}"/>
              </a:ext>
            </a:extLst>
          </p:cNvPr>
          <p:cNvSpPr txBox="1"/>
          <p:nvPr/>
        </p:nvSpPr>
        <p:spPr>
          <a:xfrm>
            <a:off x="7550861" y="4538784"/>
            <a:ext cx="2215439" cy="369332"/>
          </a:xfrm>
          <a:prstGeom prst="rect">
            <a:avLst/>
          </a:prstGeom>
          <a:noFill/>
          <a:ln w="53975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Right visual field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A3374-0DBA-24D1-E385-CCE11F442697}"/>
              </a:ext>
            </a:extLst>
          </p:cNvPr>
          <p:cNvSpPr txBox="1"/>
          <p:nvPr/>
        </p:nvSpPr>
        <p:spPr>
          <a:xfrm>
            <a:off x="4469336" y="4538784"/>
            <a:ext cx="2681121" cy="369332"/>
          </a:xfrm>
          <a:prstGeom prst="rect">
            <a:avLst/>
          </a:prstGeom>
          <a:noFill/>
          <a:ln w="53975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Binocular visual field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2EF1E-000E-B1AC-F672-B340C9204611}"/>
              </a:ext>
            </a:extLst>
          </p:cNvPr>
          <p:cNvSpPr txBox="1"/>
          <p:nvPr/>
        </p:nvSpPr>
        <p:spPr>
          <a:xfrm>
            <a:off x="4469336" y="5237978"/>
            <a:ext cx="2681121" cy="1200329"/>
          </a:xfrm>
          <a:prstGeom prst="rect">
            <a:avLst/>
          </a:prstGeom>
          <a:noFill/>
          <a:ln w="539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空间中的三个部分：</a:t>
            </a:r>
            <a:endParaRPr lang="en-US" altLang="zh-CN" dirty="0">
              <a:latin typeface="Verdana" panose="020B0604030504040204" pitchFamily="34" charset="0"/>
            </a:endParaRPr>
          </a:p>
          <a:p>
            <a:r>
              <a:rPr lang="zh-CN" altLang="en-US" dirty="0">
                <a:latin typeface="Verdana" panose="020B0604030504040204" pitchFamily="34" charset="0"/>
              </a:rPr>
              <a:t>仅单眼能感受</a:t>
            </a:r>
            <a:endParaRPr lang="en-US" altLang="zh-CN" dirty="0">
              <a:latin typeface="Verdana" panose="020B0604030504040204" pitchFamily="34" charset="0"/>
            </a:endParaRPr>
          </a:p>
          <a:p>
            <a:r>
              <a:rPr lang="zh-CN" altLang="en-US" dirty="0">
                <a:latin typeface="Verdana" panose="020B0604030504040204" pitchFamily="34" charset="0"/>
              </a:rPr>
              <a:t>双眼均能感受</a:t>
            </a:r>
            <a:endParaRPr lang="en-US" altLang="zh-CN" dirty="0">
              <a:latin typeface="Verdana" panose="020B0604030504040204" pitchFamily="34" charset="0"/>
            </a:endParaRPr>
          </a:p>
          <a:p>
            <a:r>
              <a:rPr lang="zh-CN" altLang="en-US" dirty="0">
                <a:latin typeface="Verdana" panose="020B0604030504040204" pitchFamily="34" charset="0"/>
              </a:rPr>
              <a:t>双眼均无法感受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400BAACF-F106-CE40-D992-F07C221B79F7}"/>
              </a:ext>
            </a:extLst>
          </p:cNvPr>
          <p:cNvSpPr/>
          <p:nvPr/>
        </p:nvSpPr>
        <p:spPr>
          <a:xfrm>
            <a:off x="6007100" y="5613400"/>
            <a:ext cx="139700" cy="4572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3381CE-91E7-FEA6-D63C-69CD099B31A8}"/>
              </a:ext>
            </a:extLst>
          </p:cNvPr>
          <p:cNvSpPr txBox="1"/>
          <p:nvPr/>
        </p:nvSpPr>
        <p:spPr>
          <a:xfrm>
            <a:off x="6261100" y="5653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视场</a:t>
            </a:r>
          </a:p>
        </p:txBody>
      </p:sp>
    </p:spTree>
    <p:extLst>
      <p:ext uri="{BB962C8B-B14F-4D97-AF65-F5344CB8AC3E}">
        <p14:creationId xmlns:p14="http://schemas.microsoft.com/office/powerpoint/2010/main" val="47975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9A952-78BB-A148-DA5E-C040DB0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14FD96D-4E69-9DB1-398A-72C7BF549760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/>
              <a:t>单眼</a:t>
            </a:r>
            <a:r>
              <a:rPr lang="en-US" altLang="zh-CN" dirty="0"/>
              <a:t>/</a:t>
            </a:r>
            <a:r>
              <a:rPr lang="zh-CN" altLang="en-US" dirty="0"/>
              <a:t>双眼视场以及其特点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视场到</a:t>
            </a:r>
            <a:r>
              <a:rPr lang="en-US" altLang="zh-CN" dirty="0">
                <a:solidFill>
                  <a:srgbClr val="FF0000"/>
                </a:solidFill>
              </a:rPr>
              <a:t>LGN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视场到</a:t>
            </a:r>
            <a:r>
              <a:rPr lang="en-US" altLang="zh-CN" dirty="0"/>
              <a:t>LGN</a:t>
            </a:r>
            <a:r>
              <a:rPr lang="zh-CN" altLang="en-US" dirty="0"/>
              <a:t>再到</a:t>
            </a:r>
            <a:r>
              <a:rPr lang="en-US" altLang="zh-CN" dirty="0"/>
              <a:t>V1</a:t>
            </a:r>
            <a:r>
              <a:rPr lang="zh-CN" altLang="en-US" dirty="0"/>
              <a:t>的</a:t>
            </a:r>
            <a:r>
              <a:rPr lang="en-US" altLang="zh-CN" dirty="0"/>
              <a:t>retinotopy map</a:t>
            </a:r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不同离心率下的</a:t>
            </a:r>
            <a:r>
              <a:rPr lang="en-US" altLang="zh-CN" dirty="0"/>
              <a:t>LGN magnification</a:t>
            </a:r>
            <a:r>
              <a:rPr lang="zh-CN" altLang="en-US" dirty="0"/>
              <a:t>和</a:t>
            </a:r>
            <a:r>
              <a:rPr lang="en-US" altLang="zh-CN" dirty="0"/>
              <a:t>V1 magnification</a:t>
            </a:r>
          </a:p>
          <a:p>
            <a:endParaRPr lang="en-US" altLang="zh-CN" dirty="0"/>
          </a:p>
          <a:p>
            <a:r>
              <a:rPr lang="en-US" altLang="zh-CN" dirty="0"/>
              <a:t>5. LGN ON/OFF-&gt;V1</a:t>
            </a:r>
            <a:r>
              <a:rPr lang="zh-CN" altLang="en-US" dirty="0"/>
              <a:t>的投射</a:t>
            </a:r>
            <a:r>
              <a:rPr lang="en-US" altLang="zh-CN" dirty="0"/>
              <a:t>(TBC)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555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2050</Words>
  <Application>Microsoft Office PowerPoint</Application>
  <PresentationFormat>宽屏</PresentationFormat>
  <Paragraphs>331</Paragraphs>
  <Slides>37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AdvOT3c2d9f11</vt:lpstr>
      <vt:lpstr>inherit</vt:lpstr>
      <vt:lpstr>等线</vt:lpstr>
      <vt:lpstr>等线 Light</vt:lpstr>
      <vt:lpstr>Arial</vt:lpstr>
      <vt:lpstr>Cambria Math</vt:lpstr>
      <vt:lpstr>Verdana</vt:lpstr>
      <vt:lpstr>Wingdings</vt:lpstr>
      <vt:lpstr>Office 主题​​</vt:lpstr>
      <vt:lpstr>灵长类猕猴早期视觉通路的retinotopy调研</vt:lpstr>
      <vt:lpstr>PowerPoint 演示文稿</vt:lpstr>
      <vt:lpstr>outline</vt:lpstr>
      <vt:lpstr>PowerPoint 演示文稿</vt:lpstr>
      <vt:lpstr>outline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关于Orientation map起源的理论模型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LGN retinotopy map</dc:title>
  <dc:creator>jessiechen0102@outlook.com</dc:creator>
  <cp:lastModifiedBy>jessiechen0102@outlook.com</cp:lastModifiedBy>
  <cp:revision>275</cp:revision>
  <dcterms:created xsi:type="dcterms:W3CDTF">2022-07-15T07:14:34Z</dcterms:created>
  <dcterms:modified xsi:type="dcterms:W3CDTF">2022-07-25T15:29:51Z</dcterms:modified>
</cp:coreProperties>
</file>